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302" r:id="rId3"/>
    <p:sldId id="300" r:id="rId4"/>
    <p:sldId id="280" r:id="rId5"/>
    <p:sldId id="297" r:id="rId6"/>
    <p:sldId id="299" r:id="rId7"/>
    <p:sldId id="301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73" r:id="rId1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75033" autoAdjust="0"/>
  </p:normalViewPr>
  <p:slideViewPr>
    <p:cSldViewPr snapToGrid="0">
      <p:cViewPr varScale="1">
        <p:scale>
          <a:sx n="52" d="100"/>
          <a:sy n="52" d="100"/>
        </p:scale>
        <p:origin x="17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9906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5333C5-64F3-09DA-ECD6-7096656F7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E279FB38-5F4F-9782-7619-9359FE2EAC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12944EF9-291B-59C7-1D3B-711B33832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217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21E57CB-6560-C440-0FCC-4A7FE7557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E19B6418-7926-5CB7-BB26-AF7EC36B52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FD1E990C-0633-C26D-8592-4C5D91CED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878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4DC1B4-E981-7D83-33DF-A3000F691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08764501-94E3-879E-1DF6-C868D3DFA2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7E541284-6CB0-8250-A1A5-75D549FF7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069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EA40B5-9988-BFDB-1754-4FD3D8E86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1BD035CF-A68B-CBF8-C716-09E86EE282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825CC857-893C-FBEE-8DB8-B253DC3F4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398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4778CC-1527-C0BA-2410-C36859525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6966755F-6F4D-5788-14B6-6003FE42C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DDC986E5-E093-F93B-A2BF-CB1A328F9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427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3716CE-E30A-150F-F4AA-F9699F577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40DB78D2-0C7C-DAEB-00F7-0E4DC07039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812BAF1B-393A-E3C2-221C-D58061FA8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336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4E6CD4-E967-01C2-1A3D-FB800E27D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56FABB9C-9CA4-BC2F-1D1A-38576125A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34FEE809-366D-EE08-0EC4-F75CEFF6E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354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A0EE98-15B5-C1A4-E94C-40289247E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0D226C96-4CEE-4F17-91BA-90502C959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45461495-2A38-7106-B56C-5D32EBB65F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435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3427F0-EDD4-ABB5-B8B5-072551138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10C0DDFE-734E-95CE-552F-C81DB7CEC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C32A5AD6-693C-63F5-FEE5-00EA27842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64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713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D15131-CBA8-2BFA-9975-9F8F0F945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537FE23-6DB5-BCE8-E93E-A57E1555E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083B0BE0-E8C6-F5EE-56D2-E18924F76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666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68F5F2-E4BB-136E-8C8D-308354D95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DC47CD8-9393-03D0-9568-99482220C4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4981CCD4-078F-F5F2-7926-06955E121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69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2FD714-962B-11AA-4DF4-D4E6C0562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4E8801E5-9FA3-42B4-D3D8-014897BB3A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F7C7B23A-D058-1D27-F51F-20DB076B0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474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50016F-0943-9874-57B9-0C984BB96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37D18C4F-8E55-2FF2-F429-6A4595F29D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93C23475-7A64-6A37-5D8F-06BA663AA4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749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5A8948-6F0C-1170-DE90-360593D62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AE667349-8A4A-914F-1213-6B60E6E81F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F2B8F886-B9C5-F2A2-2B3F-F6A0A81E4C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696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23AFD3-C8B3-8985-98B6-738A42211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F59F6944-B3E8-DB0C-1520-AEF8D9C0C4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DDB0450-400D-7E4C-3D0B-6E9EDC0C44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80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Click to edit Master title style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r>
              <a:t>Click to edit Master text styles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Click to edit Master title style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Click to edit Master title style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r>
              <a:t>Click to edit Master text styles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D407B07-BDF8-3C6A-CDB1-0D3F33657D65}"/>
              </a:ext>
            </a:extLst>
          </p:cNvPr>
          <p:cNvGrpSpPr>
            <a:grpSpLocks/>
          </p:cNvGrpSpPr>
          <p:nvPr/>
        </p:nvGrpSpPr>
        <p:grpSpPr>
          <a:xfrm>
            <a:off x="70167" y="160638"/>
            <a:ext cx="9003665" cy="6496405"/>
            <a:chOff x="0" y="0"/>
            <a:chExt cx="9003792" cy="9003792"/>
          </a:xfrm>
        </p:grpSpPr>
        <p:sp>
          <p:nvSpPr>
            <p:cNvPr id="13" name="Graphic 3">
              <a:extLst>
                <a:ext uri="{FF2B5EF4-FFF2-40B4-BE49-F238E27FC236}">
                  <a16:creationId xmlns:a16="http://schemas.microsoft.com/office/drawing/2014/main" xmlns="" id="{38F18D00-76ED-0F3E-F07E-6FA3AB0788BE}"/>
                </a:ext>
              </a:extLst>
            </p:cNvPr>
            <p:cNvSpPr/>
            <p:nvPr/>
          </p:nvSpPr>
          <p:spPr>
            <a:xfrm>
              <a:off x="1724405" y="0"/>
              <a:ext cx="7275195" cy="9000490"/>
            </a:xfrm>
            <a:custGeom>
              <a:avLst/>
              <a:gdLst/>
              <a:ahLst/>
              <a:cxnLst/>
              <a:rect l="l" t="t" r="r" b="b"/>
              <a:pathLst>
                <a:path w="7275195" h="9000490">
                  <a:moveTo>
                    <a:pt x="7225538" y="0"/>
                  </a:moveTo>
                  <a:lnTo>
                    <a:pt x="5071745" y="0"/>
                  </a:lnTo>
                  <a:lnTo>
                    <a:pt x="0" y="5226431"/>
                  </a:lnTo>
                  <a:lnTo>
                    <a:pt x="3772916" y="9000006"/>
                  </a:lnTo>
                  <a:lnTo>
                    <a:pt x="7275068" y="9000006"/>
                  </a:lnTo>
                  <a:lnTo>
                    <a:pt x="7275068" y="5855081"/>
                  </a:lnTo>
                  <a:lnTo>
                    <a:pt x="7225538" y="0"/>
                  </a:lnTo>
                  <a:close/>
                </a:path>
              </a:pathLst>
            </a:custGeom>
            <a:solidFill>
              <a:srgbClr val="A8793A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raphic 4">
              <a:extLst>
                <a:ext uri="{FF2B5EF4-FFF2-40B4-BE49-F238E27FC236}">
                  <a16:creationId xmlns:a16="http://schemas.microsoft.com/office/drawing/2014/main" xmlns="" id="{2AFE0C21-8234-B2AD-5923-B5DAF21F9992}"/>
                </a:ext>
              </a:extLst>
            </p:cNvPr>
            <p:cNvSpPr/>
            <p:nvPr/>
          </p:nvSpPr>
          <p:spPr>
            <a:xfrm>
              <a:off x="0" y="5266309"/>
              <a:ext cx="1464945" cy="1449705"/>
            </a:xfrm>
            <a:custGeom>
              <a:avLst/>
              <a:gdLst/>
              <a:ahLst/>
              <a:cxnLst/>
              <a:rect l="l" t="t" r="r" b="b"/>
              <a:pathLst>
                <a:path w="1464945" h="1449705">
                  <a:moveTo>
                    <a:pt x="1464818" y="0"/>
                  </a:moveTo>
                  <a:lnTo>
                    <a:pt x="0" y="0"/>
                  </a:lnTo>
                  <a:lnTo>
                    <a:pt x="0" y="1417955"/>
                  </a:lnTo>
                  <a:lnTo>
                    <a:pt x="30085" y="1449197"/>
                  </a:lnTo>
                  <a:lnTo>
                    <a:pt x="1464818" y="0"/>
                  </a:lnTo>
                  <a:close/>
                </a:path>
              </a:pathLst>
            </a:custGeom>
            <a:solidFill>
              <a:srgbClr val="EEEEE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7" name="Image 5">
              <a:extLst>
                <a:ext uri="{FF2B5EF4-FFF2-40B4-BE49-F238E27FC236}">
                  <a16:creationId xmlns:a16="http://schemas.microsoft.com/office/drawing/2014/main" xmlns="" id="{195D63F4-01DD-610A-F906-CBE75F40FF0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05202" y="22"/>
              <a:ext cx="6994271" cy="8999982"/>
            </a:xfrm>
            <a:prstGeom prst="rect">
              <a:avLst/>
            </a:prstGeom>
          </p:spPr>
        </p:pic>
        <p:pic>
          <p:nvPicPr>
            <p:cNvPr id="18" name="Image 6">
              <a:extLst>
                <a:ext uri="{FF2B5EF4-FFF2-40B4-BE49-F238E27FC236}">
                  <a16:creationId xmlns:a16="http://schemas.microsoft.com/office/drawing/2014/main" xmlns="" id="{F8A5EC83-5C95-0C1A-0887-FB551AC5D18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41647" y="2574798"/>
              <a:ext cx="4947665" cy="6428994"/>
            </a:xfrm>
            <a:prstGeom prst="rect">
              <a:avLst/>
            </a:prstGeom>
          </p:spPr>
        </p:pic>
        <p:pic>
          <p:nvPicPr>
            <p:cNvPr id="19" name="Image 7">
              <a:extLst>
                <a:ext uri="{FF2B5EF4-FFF2-40B4-BE49-F238E27FC236}">
                  <a16:creationId xmlns:a16="http://schemas.microsoft.com/office/drawing/2014/main" xmlns="" id="{8052BF16-4355-F05F-837D-8BA22202BAC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19140" y="1234439"/>
              <a:ext cx="3184652" cy="3718560"/>
            </a:xfrm>
            <a:prstGeom prst="rect">
              <a:avLst/>
            </a:prstGeom>
          </p:spPr>
        </p:pic>
        <p:pic>
          <p:nvPicPr>
            <p:cNvPr id="20" name="Image 10">
              <a:extLst>
                <a:ext uri="{FF2B5EF4-FFF2-40B4-BE49-F238E27FC236}">
                  <a16:creationId xmlns:a16="http://schemas.microsoft.com/office/drawing/2014/main" xmlns="" id="{EE7C897B-BF7C-B78D-9AD8-C5B052C522F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4351" y="8086344"/>
              <a:ext cx="43433" cy="6857"/>
            </a:xfrm>
            <a:prstGeom prst="rect">
              <a:avLst/>
            </a:prstGeom>
          </p:spPr>
        </p:pic>
        <p:pic>
          <p:nvPicPr>
            <p:cNvPr id="21" name="Image 11">
              <a:extLst>
                <a:ext uri="{FF2B5EF4-FFF2-40B4-BE49-F238E27FC236}">
                  <a16:creationId xmlns:a16="http://schemas.microsoft.com/office/drawing/2014/main" xmlns="" id="{9D02C713-07FB-723B-4A90-81D1B418777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92451" y="8439911"/>
              <a:ext cx="37423" cy="6857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D78E8A2-1E89-F404-1DCB-7505D1FBB3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9" t="53580"/>
          <a:stretch>
            <a:fillRect/>
          </a:stretch>
        </p:blipFill>
        <p:spPr bwMode="auto">
          <a:xfrm>
            <a:off x="4572000" y="4037761"/>
            <a:ext cx="4374292" cy="2659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9DC42CC-B784-6447-29EF-E1D770027D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696" y="2656703"/>
            <a:ext cx="3121660" cy="400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10613E0-F1E1-8FDD-A558-64FEC315CD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093" y="412849"/>
            <a:ext cx="3418411" cy="16261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7E24427-1B96-3A7C-DFF6-631B51798D74}"/>
              </a:ext>
            </a:extLst>
          </p:cNvPr>
          <p:cNvSpPr txBox="1"/>
          <p:nvPr/>
        </p:nvSpPr>
        <p:spPr>
          <a:xfrm>
            <a:off x="270421" y="6051017"/>
            <a:ext cx="364035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Maputo, Agosto de 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31DE907-AB50-A17F-589C-9988BEC06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A19863-3E12-B399-5315-47933190A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2432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pt-PT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IV.PROJECTOS DISPONÍVEIS PARA PARCERIA</a:t>
            </a:r>
            <a:endParaRPr lang="pt-PT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xmlns="" id="{E5FD81BE-BD3A-76E4-391B-B338D4AB04DB}"/>
              </a:ext>
            </a:extLst>
          </p:cNvPr>
          <p:cNvCxnSpPr/>
          <p:nvPr/>
        </p:nvCxnSpPr>
        <p:spPr>
          <a:xfrm rot="5400000">
            <a:off x="-913606" y="1294606"/>
            <a:ext cx="2590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0">
            <a:extLst>
              <a:ext uri="{FF2B5EF4-FFF2-40B4-BE49-F238E27FC236}">
                <a16:creationId xmlns:a16="http://schemas.microsoft.com/office/drawing/2014/main" xmlns="" id="{9E273F84-17B6-4E50-5FEE-7DB971A25087}"/>
              </a:ext>
            </a:extLst>
          </p:cNvPr>
          <p:cNvCxnSpPr/>
          <p:nvPr/>
        </p:nvCxnSpPr>
        <p:spPr>
          <a:xfrm>
            <a:off x="0" y="1198789"/>
            <a:ext cx="5638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232D2F-C443-4B0A-2936-5067A7C6FA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951" y="6009862"/>
            <a:ext cx="2074638" cy="7637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7EB4FAA-3DE9-46C3-54B6-D47208ABF8A1}"/>
              </a:ext>
            </a:extLst>
          </p:cNvPr>
          <p:cNvSpPr/>
          <p:nvPr/>
        </p:nvSpPr>
        <p:spPr>
          <a:xfrm>
            <a:off x="3305908" y="1996435"/>
            <a:ext cx="5377716" cy="379110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p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ú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blico alvo do projecto s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ã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empesas que operam no ramo de produ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çã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de cimento em Mo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ç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ambique, ou que pretende se instalar em Mo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ç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ambique para explorar as oportunidades de neg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ó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cio de venda de cimento na regi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ã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Centro e Norte, resultante da expans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ã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da 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á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rea urbana e constru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çã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de infra-estruturas diversas. </a:t>
            </a:r>
            <a:endParaRPr lang="en-US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7E990D4-99EE-5472-BDC9-2515D1E4EE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675239" y="2895046"/>
            <a:ext cx="4741377" cy="2628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B9D840-1098-CD7F-93CD-56A1FE1FE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19" y="959484"/>
            <a:ext cx="8321761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952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1CE405-03F3-7460-DA30-A2A6421BD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DCB6A2-6457-A6AF-95CF-CE3618D75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2432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pt-PT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IV.PROJECTOS DISPONÍVEIS PARA PARCERIA</a:t>
            </a:r>
            <a:endParaRPr lang="pt-PT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xmlns="" id="{E175E3E7-4928-811A-7964-57B42EDADD64}"/>
              </a:ext>
            </a:extLst>
          </p:cNvPr>
          <p:cNvCxnSpPr/>
          <p:nvPr/>
        </p:nvCxnSpPr>
        <p:spPr>
          <a:xfrm rot="5400000">
            <a:off x="-913606" y="1294606"/>
            <a:ext cx="2590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0">
            <a:extLst>
              <a:ext uri="{FF2B5EF4-FFF2-40B4-BE49-F238E27FC236}">
                <a16:creationId xmlns:a16="http://schemas.microsoft.com/office/drawing/2014/main" xmlns="" id="{45CB8CB2-2306-4AB9-5AA5-F3E2F0D39643}"/>
              </a:ext>
            </a:extLst>
          </p:cNvPr>
          <p:cNvCxnSpPr/>
          <p:nvPr/>
        </p:nvCxnSpPr>
        <p:spPr>
          <a:xfrm>
            <a:off x="0" y="1198789"/>
            <a:ext cx="5638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9DE0EB-C267-7318-3AC9-084FA9338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031" y="6094207"/>
            <a:ext cx="2074638" cy="7637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EC2BA75-AC7E-D066-D8D6-33A70C70CE56}"/>
              </a:ext>
            </a:extLst>
          </p:cNvPr>
          <p:cNvSpPr/>
          <p:nvPr/>
        </p:nvSpPr>
        <p:spPr>
          <a:xfrm>
            <a:off x="422949" y="2040110"/>
            <a:ext cx="8540264" cy="2372278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PT" sz="2000" b="1" dirty="0">
                <a:latin typeface="Calibri"/>
                <a:ea typeface="Calibri"/>
                <a:cs typeface="Times New Roman" panose="02020603050405020304" pitchFamily="18" charset="0"/>
              </a:rPr>
              <a:t>Montante de Investimento: </a:t>
            </a:r>
            <a:r>
              <a:rPr lang="pt-PT" sz="2000" dirty="0">
                <a:latin typeface="Calibri"/>
                <a:ea typeface="Calibri"/>
                <a:cs typeface="Times New Roman" panose="02020603050405020304" pitchFamily="18" charset="0"/>
              </a:rPr>
              <a:t>2 250 000 USD</a:t>
            </a:r>
          </a:p>
          <a:p>
            <a:pPr marL="0" marR="0" lvl="0" indent="0" algn="just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 panose="02020603050405020304" pitchFamily="18" charset="0"/>
                <a:sym typeface="Calibri"/>
              </a:rPr>
              <a:t>Modelo de parceria: 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 panose="02020603050405020304" pitchFamily="18" charset="0"/>
                <a:sym typeface="Calibri"/>
              </a:rPr>
              <a:t>Royalty 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vari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  <a:sym typeface="Calibri"/>
              </a:rPr>
              <a:t>á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vel sobre o volume de calc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á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rio extra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í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do na mina, royalty fixo sobre a extens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ã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o da 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á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rea concessionada, b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ó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nus de assinatura e dividendos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7FF39A-5B83-C454-FC23-639A99726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47" y="911318"/>
            <a:ext cx="8327858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133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A3A486-EC10-1E0A-05D7-87C91C275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D8A846-D93F-BCA7-5C99-036521D4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067"/>
            <a:ext cx="8229600" cy="52432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pt-PT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IV.PROJECTOS DISPONÍVEIS PARA PARCERIA</a:t>
            </a:r>
            <a:endParaRPr lang="pt-PT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xmlns="" id="{224FB9F1-BA8D-B4E7-5B28-10F147FCF675}"/>
              </a:ext>
            </a:extLst>
          </p:cNvPr>
          <p:cNvCxnSpPr/>
          <p:nvPr/>
        </p:nvCxnSpPr>
        <p:spPr>
          <a:xfrm rot="5400000">
            <a:off x="-913606" y="1294606"/>
            <a:ext cx="2590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0">
            <a:extLst>
              <a:ext uri="{FF2B5EF4-FFF2-40B4-BE49-F238E27FC236}">
                <a16:creationId xmlns:a16="http://schemas.microsoft.com/office/drawing/2014/main" xmlns="" id="{88B41A8A-5045-7F0A-DC66-83C11A0065A7}"/>
              </a:ext>
            </a:extLst>
          </p:cNvPr>
          <p:cNvCxnSpPr/>
          <p:nvPr/>
        </p:nvCxnSpPr>
        <p:spPr>
          <a:xfrm>
            <a:off x="0" y="1198789"/>
            <a:ext cx="5638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53B895-6A0D-0D75-1EC4-8B5A28187EA6}"/>
              </a:ext>
            </a:extLst>
          </p:cNvPr>
          <p:cNvSpPr txBox="1"/>
          <p:nvPr/>
        </p:nvSpPr>
        <p:spPr>
          <a:xfrm>
            <a:off x="460376" y="678058"/>
            <a:ext cx="8226424" cy="707884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4.2 PROJECTO DE 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XPLORA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ÇÃ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 DE GRANITO ORNAMENTAL EM TETE ( MOATIZE)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2AC4CE-40BF-6824-E9D7-079B91B67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15204" y="2770577"/>
            <a:ext cx="5286592" cy="27381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A885478-7CA2-324D-3742-F5C6965E4FC8}"/>
              </a:ext>
            </a:extLst>
          </p:cNvPr>
          <p:cNvSpPr/>
          <p:nvPr/>
        </p:nvSpPr>
        <p:spPr>
          <a:xfrm>
            <a:off x="3673597" y="1891131"/>
            <a:ext cx="5286471" cy="4301885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algn="just">
              <a:spcAft>
                <a:spcPts val="800"/>
              </a:spcAft>
              <a:buNone/>
            </a:pP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Este projecto tem como objectivo a explora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çã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de granito ornamental numa licença de prospecção e pesquisa com uma área de </a:t>
            </a:r>
            <a:r>
              <a:rPr lang="pt-PT" sz="2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11.998,81 hectares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localizada no distrito de Moatize, província de Tete. Esta área apresenta potencial significativo para a exploração de </a:t>
            </a:r>
            <a:r>
              <a:rPr lang="pt-PT" sz="2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rochas ornamentais</a:t>
            </a:r>
            <a:r>
              <a:rPr lang="pt-PT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Os trabalhos de reconhecimento geológico realizados até ao momento permitiram identificar uma extensa área de </a:t>
            </a:r>
            <a:r>
              <a:rPr lang="pt-PT" sz="2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afloramentos graníticos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com características adequadas para a produção de granito ornamental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42028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565666-C072-7C4A-C468-1F3460FF0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ABD2FE-CDC3-E96D-4C94-A8E526264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067"/>
            <a:ext cx="8229600" cy="52432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pt-PT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IV.PROJECTOS DISPONÍVEIS PARA PARCERIA</a:t>
            </a:r>
            <a:endParaRPr lang="pt-PT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xmlns="" id="{F8C2F006-C7CD-1834-0848-8F5375C2DACC}"/>
              </a:ext>
            </a:extLst>
          </p:cNvPr>
          <p:cNvCxnSpPr/>
          <p:nvPr/>
        </p:nvCxnSpPr>
        <p:spPr>
          <a:xfrm rot="5400000">
            <a:off x="-913606" y="1294606"/>
            <a:ext cx="2590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0">
            <a:extLst>
              <a:ext uri="{FF2B5EF4-FFF2-40B4-BE49-F238E27FC236}">
                <a16:creationId xmlns:a16="http://schemas.microsoft.com/office/drawing/2014/main" xmlns="" id="{B600388B-CA22-F684-F04B-A280F88ABB0E}"/>
              </a:ext>
            </a:extLst>
          </p:cNvPr>
          <p:cNvCxnSpPr/>
          <p:nvPr/>
        </p:nvCxnSpPr>
        <p:spPr>
          <a:xfrm>
            <a:off x="0" y="1198789"/>
            <a:ext cx="5638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0B003A-0C00-E928-0C89-186CCFD3AAA3}"/>
              </a:ext>
            </a:extLst>
          </p:cNvPr>
          <p:cNvSpPr txBox="1"/>
          <p:nvPr/>
        </p:nvSpPr>
        <p:spPr>
          <a:xfrm>
            <a:off x="460376" y="678058"/>
            <a:ext cx="8226424" cy="707884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4.2 PROJECTO DE EXPLORA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ÇÃ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 DE GRANITO ORNAMENTAL EM TETE ( MOATIZE)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629E15-4DF9-0E64-3FEC-1A06A9630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31" y="4392545"/>
            <a:ext cx="8058343" cy="23903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ABD247B-12E3-A662-54F2-5F1AA5BAB269}"/>
              </a:ext>
            </a:extLst>
          </p:cNvPr>
          <p:cNvSpPr/>
          <p:nvPr/>
        </p:nvSpPr>
        <p:spPr>
          <a:xfrm>
            <a:off x="801531" y="1435711"/>
            <a:ext cx="7882093" cy="259929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algn="just">
              <a:spcAft>
                <a:spcPts val="800"/>
              </a:spcAft>
              <a:buNone/>
            </a:pP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Ensaios geotécnicos e testes de polimento efectuados em amostras de rocha demonstraram a </a:t>
            </a:r>
            <a:r>
              <a:rPr lang="pt-PT" sz="2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viabilidade técnica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do depósito para sua utilização na </a:t>
            </a:r>
            <a:r>
              <a:rPr lang="pt-PT" sz="2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indústria da construção civil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especialmente em:</a:t>
            </a:r>
            <a:endParaRPr lang="en-US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Revestimento de paredes e pavimentos;</a:t>
            </a:r>
            <a:endParaRPr lang="en-US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Acabamentos de obras de construção;</a:t>
            </a:r>
            <a:endParaRPr lang="en-US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Decoração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interiores</a:t>
            </a:r>
            <a:r>
              <a:rPr lang="en-US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551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4C07979-EF80-F650-594E-8D084BB60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D36526-FAC5-B1FF-78AF-CBD2EAFFF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067"/>
            <a:ext cx="8229600" cy="52432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pt-PT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IV.PROJECTOS DISPONÍVEIS PARA PARCERIA</a:t>
            </a:r>
            <a:endParaRPr lang="pt-PT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xmlns="" id="{DAC6ED0A-3445-26C3-2774-C08448DC9BB5}"/>
              </a:ext>
            </a:extLst>
          </p:cNvPr>
          <p:cNvCxnSpPr/>
          <p:nvPr/>
        </p:nvCxnSpPr>
        <p:spPr>
          <a:xfrm rot="5400000">
            <a:off x="-913606" y="1294606"/>
            <a:ext cx="2590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0">
            <a:extLst>
              <a:ext uri="{FF2B5EF4-FFF2-40B4-BE49-F238E27FC236}">
                <a16:creationId xmlns:a16="http://schemas.microsoft.com/office/drawing/2014/main" xmlns="" id="{8140E00B-66E4-9D89-C0A0-1CEAA4197228}"/>
              </a:ext>
            </a:extLst>
          </p:cNvPr>
          <p:cNvCxnSpPr/>
          <p:nvPr/>
        </p:nvCxnSpPr>
        <p:spPr>
          <a:xfrm>
            <a:off x="0" y="1198789"/>
            <a:ext cx="5638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DCD841-8256-04F0-03C6-2D5EE64C8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15204" y="2770577"/>
            <a:ext cx="5286592" cy="27381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374AD7E-0B4F-473A-732B-5FC3F9AF27C8}"/>
              </a:ext>
            </a:extLst>
          </p:cNvPr>
          <p:cNvSpPr/>
          <p:nvPr/>
        </p:nvSpPr>
        <p:spPr>
          <a:xfrm>
            <a:off x="3772682" y="1952675"/>
            <a:ext cx="5081954" cy="4074872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just" defTabSz="914400" rtl="0" eaLnBrk="1" fontAlgn="auto" latinLnBrk="0" hangingPunct="0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estudo de  pr</a:t>
            </a:r>
            <a:r>
              <a:rPr lang="pt-PT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-viabilidade técnica realizado indicou a necessidade de um investimento inicial de aproximadamente </a:t>
            </a:r>
            <a:r>
              <a:rPr lang="pt-PT" sz="2000" b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USD </a:t>
            </a:r>
            <a:r>
              <a:rPr lang="pt-PT" sz="2000" b="1">
                <a:ea typeface="Times New Roman" panose="02020603050405020304" pitchFamily="18" charset="0"/>
                <a:cs typeface="Times New Roman" panose="02020603050405020304" pitchFamily="18" charset="0"/>
              </a:rPr>
              <a:t>1000 000</a:t>
            </a:r>
            <a:r>
              <a:rPr lang="pt-PT" sz="20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destinado à implantação das infraestruturas básicas e aquisição de equipamentos para a produção de cerca de </a:t>
            </a:r>
            <a:r>
              <a:rPr lang="pt-PT" sz="2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3.600 m³ de blocos de granito por ano.</a:t>
            </a:r>
          </a:p>
          <a:p>
            <a:pPr marL="0" marR="0" lvl="0" indent="0" algn="just" defTabSz="914400" rtl="0" eaLnBrk="1" fontAlgn="auto" latinLnBrk="0" hangingPunct="0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PT" sz="2000" b="1" kern="0" dirty="0">
                <a:effectLst/>
                <a:ea typeface="Calibri"/>
                <a:cs typeface="Times New Roman" panose="02020603050405020304" pitchFamily="18" charset="0"/>
              </a:rPr>
              <a:t>Modelo de parceria: </a:t>
            </a:r>
            <a:r>
              <a:rPr lang="pt-PT" sz="2000" kern="0" dirty="0">
                <a:effectLst/>
                <a:ea typeface="Calibri"/>
                <a:cs typeface="Times New Roman" panose="02020603050405020304" pitchFamily="18" charset="0"/>
              </a:rPr>
              <a:t>Royalty fixo sobre a extens</a:t>
            </a:r>
            <a:r>
              <a:rPr lang="pt-PT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ã</a:t>
            </a:r>
            <a:r>
              <a:rPr lang="pt-PT" sz="2000" kern="0" dirty="0">
                <a:effectLst/>
                <a:ea typeface="Calibri"/>
                <a:cs typeface="Times New Roman" panose="02020603050405020304" pitchFamily="18" charset="0"/>
              </a:rPr>
              <a:t>o da </a:t>
            </a:r>
            <a:r>
              <a:rPr lang="pt-PT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pt-PT" sz="2000" kern="0" dirty="0">
                <a:effectLst/>
                <a:ea typeface="Calibri"/>
                <a:cs typeface="Times New Roman" panose="02020603050405020304" pitchFamily="18" charset="0"/>
              </a:rPr>
              <a:t>rea concessionada, royalty 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vari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á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vel sobre o volume de granito extra</a:t>
            </a:r>
            <a:r>
              <a:rPr lang="pt-PT" sz="2000" kern="0" dirty="0">
                <a:effectLst/>
                <a:ea typeface="Times New Roman" panose="02020603050405020304" pitchFamily="18" charset="0"/>
              </a:rPr>
              <a:t>í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do na mina, b</a:t>
            </a:r>
            <a:r>
              <a:rPr lang="pt-PT" sz="2000" kern="0" dirty="0">
                <a:effectLst/>
                <a:ea typeface="Times New Roman" panose="02020603050405020304" pitchFamily="18" charset="0"/>
              </a:rPr>
              <a:t>ó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nus de assinatura e dividendos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4934DE-6AAD-1E23-CA93-A115A9D7F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32" y="655020"/>
            <a:ext cx="833395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03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5B745B-FE07-534B-9719-4C71987EF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251DC5-6C80-1FF0-DB20-D0DB0BEF5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067"/>
            <a:ext cx="8229600" cy="52432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pt-PT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IV.PROJECTOS DISPONÍVEIS PARA PARCERIA</a:t>
            </a:r>
            <a:endParaRPr lang="pt-PT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xmlns="" id="{0B0F47DA-C887-17C9-E0B5-F07A56576153}"/>
              </a:ext>
            </a:extLst>
          </p:cNvPr>
          <p:cNvCxnSpPr/>
          <p:nvPr/>
        </p:nvCxnSpPr>
        <p:spPr>
          <a:xfrm rot="5400000">
            <a:off x="-913606" y="1294606"/>
            <a:ext cx="2590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0">
            <a:extLst>
              <a:ext uri="{FF2B5EF4-FFF2-40B4-BE49-F238E27FC236}">
                <a16:creationId xmlns:a16="http://schemas.microsoft.com/office/drawing/2014/main" xmlns="" id="{80A715FB-984F-7D4A-3DB4-17AAF6A52455}"/>
              </a:ext>
            </a:extLst>
          </p:cNvPr>
          <p:cNvCxnSpPr/>
          <p:nvPr/>
        </p:nvCxnSpPr>
        <p:spPr>
          <a:xfrm>
            <a:off x="0" y="1198789"/>
            <a:ext cx="5638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50C98C12-CFC3-FAD2-19DB-6841D18BC2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9858" y="1723474"/>
            <a:ext cx="3637777" cy="4712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F293701-98D5-94DB-60DB-33FA188D13CC}"/>
              </a:ext>
            </a:extLst>
          </p:cNvPr>
          <p:cNvSpPr/>
          <p:nvPr/>
        </p:nvSpPr>
        <p:spPr>
          <a:xfrm>
            <a:off x="596300" y="2050652"/>
            <a:ext cx="4304915" cy="347787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20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Este projecto tem como objectivo a explora</a:t>
            </a:r>
            <a:r>
              <a:rPr lang="pt-PT" sz="2000" dirty="0">
                <a:effectLst/>
                <a:ea typeface="Trebuchet MS" panose="020B0603020202020204" pitchFamily="34" charset="0"/>
                <a:cs typeface="Calibri" panose="020F0502020204030204" pitchFamily="34" charset="0"/>
              </a:rPr>
              <a:t>çã</a:t>
            </a:r>
            <a:r>
              <a:rPr lang="pt-PT" sz="20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o de pedra de constru</a:t>
            </a:r>
            <a:r>
              <a:rPr lang="pt-PT" sz="2000" dirty="0">
                <a:effectLst/>
                <a:ea typeface="Trebuchet MS" panose="020B0603020202020204" pitchFamily="34" charset="0"/>
                <a:cs typeface="Calibri" panose="020F0502020204030204" pitchFamily="34" charset="0"/>
              </a:rPr>
              <a:t>çã</a:t>
            </a:r>
            <a:r>
              <a:rPr lang="pt-PT" sz="20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o na pedreira de Messica. A pedreira est</a:t>
            </a:r>
            <a:r>
              <a:rPr lang="pt-PT" sz="2000" dirty="0">
                <a:effectLst/>
                <a:ea typeface="Trebuchet MS" panose="020B0603020202020204" pitchFamily="34" charset="0"/>
                <a:cs typeface="Calibri" panose="020F0502020204030204" pitchFamily="34" charset="0"/>
              </a:rPr>
              <a:t>á</a:t>
            </a:r>
            <a:r>
              <a:rPr lang="pt-PT" sz="20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  localizada </a:t>
            </a:r>
            <a:r>
              <a:rPr lang="pt-PT" sz="2000" dirty="0">
                <a:ea typeface="Trebuchet MS" panose="020B0603020202020204" pitchFamily="34" charset="0"/>
                <a:cs typeface="Trebuchet MS" panose="020B0603020202020204" pitchFamily="34" charset="0"/>
              </a:rPr>
              <a:t>em</a:t>
            </a:r>
            <a:r>
              <a:rPr lang="pt-PT" sz="20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 Messica, Prov</a:t>
            </a:r>
            <a:r>
              <a:rPr lang="pt-PT" sz="2000" dirty="0">
                <a:effectLst/>
                <a:ea typeface="Trebuchet MS" panose="020B0603020202020204" pitchFamily="34" charset="0"/>
                <a:cs typeface="Calibri" panose="020F0502020204030204" pitchFamily="34" charset="0"/>
              </a:rPr>
              <a:t>í</a:t>
            </a:r>
            <a:r>
              <a:rPr lang="pt-PT" sz="20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ncia de Manica ao longo do Corredor da Beira. A </a:t>
            </a:r>
            <a:r>
              <a:rPr lang="pt-PT" sz="2000" dirty="0">
                <a:effectLst/>
                <a:ea typeface="Trebuchet MS" panose="020B0603020202020204" pitchFamily="34" charset="0"/>
                <a:cs typeface="Calibri" panose="020F0502020204030204" pitchFamily="34" charset="0"/>
              </a:rPr>
              <a:t>á</a:t>
            </a:r>
            <a:r>
              <a:rPr lang="pt-PT" sz="20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rea ocupada pela pedreira possui cerca de </a:t>
            </a:r>
            <a:r>
              <a:rPr lang="pt-PT" sz="2000" b="1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80.04 hectares</a:t>
            </a:r>
            <a:r>
              <a:rPr lang="pt-PT" sz="20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 e j</a:t>
            </a:r>
            <a:r>
              <a:rPr lang="pt-PT" sz="2000" dirty="0">
                <a:effectLst/>
                <a:ea typeface="Trebuchet MS" panose="020B0603020202020204" pitchFamily="34" charset="0"/>
                <a:cs typeface="Calibri" panose="020F0502020204030204" pitchFamily="34" charset="0"/>
              </a:rPr>
              <a:t>á</a:t>
            </a:r>
            <a:r>
              <a:rPr lang="pt-PT" sz="20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 foi alvo de explora</a:t>
            </a:r>
            <a:r>
              <a:rPr lang="pt-PT" sz="2000" dirty="0">
                <a:effectLst/>
                <a:ea typeface="Trebuchet MS" panose="020B0603020202020204" pitchFamily="34" charset="0"/>
                <a:cs typeface="Calibri" panose="020F0502020204030204" pitchFamily="34" charset="0"/>
              </a:rPr>
              <a:t>çã</a:t>
            </a:r>
            <a:r>
              <a:rPr lang="pt-PT" sz="20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o pela extinta ECMEP, </a:t>
            </a:r>
            <a:r>
              <a:rPr lang="pt-PT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seu valor estratégico resulta da sua proximidade dos centros consumidores situados ao longo do Corredor da Beira.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j-ea"/>
              <a:cs typeface="+mj-cs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1F767E-F815-B0BA-C8BB-E6410DCF6EC6}"/>
              </a:ext>
            </a:extLst>
          </p:cNvPr>
          <p:cNvSpPr txBox="1"/>
          <p:nvPr/>
        </p:nvSpPr>
        <p:spPr>
          <a:xfrm>
            <a:off x="457200" y="599395"/>
            <a:ext cx="8226424" cy="36933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</a:rPr>
              <a:t>4.3 PROJECTO DE EXPLORA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ÇÃ</a:t>
            </a:r>
            <a:r>
              <a:rPr lang="en-US" b="1" dirty="0">
                <a:solidFill>
                  <a:schemeClr val="bg1"/>
                </a:solidFill>
              </a:rPr>
              <a:t>O DA PEDREIRA DE MESSICA, PROV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n-US" b="1" dirty="0">
                <a:solidFill>
                  <a:schemeClr val="bg1"/>
                </a:solidFill>
              </a:rPr>
              <a:t>NCIA DE MANICA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590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C1FB13-C24E-AD37-6C39-A1B80A267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680EF-9F69-FBFD-6EF8-C05E66B26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067"/>
            <a:ext cx="8229600" cy="52432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pt-PT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IV.PROJECTOS DISPONÍVEIS PARA PARCERIA</a:t>
            </a:r>
            <a:endParaRPr lang="pt-PT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xmlns="" id="{52C043B6-1EDC-B96B-C209-D5B9FF185D12}"/>
              </a:ext>
            </a:extLst>
          </p:cNvPr>
          <p:cNvCxnSpPr/>
          <p:nvPr/>
        </p:nvCxnSpPr>
        <p:spPr>
          <a:xfrm rot="5400000">
            <a:off x="-913606" y="1294606"/>
            <a:ext cx="2590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0">
            <a:extLst>
              <a:ext uri="{FF2B5EF4-FFF2-40B4-BE49-F238E27FC236}">
                <a16:creationId xmlns:a16="http://schemas.microsoft.com/office/drawing/2014/main" xmlns="" id="{9B6D5309-1481-3883-1B29-8B24981A98C6}"/>
              </a:ext>
            </a:extLst>
          </p:cNvPr>
          <p:cNvCxnSpPr/>
          <p:nvPr/>
        </p:nvCxnSpPr>
        <p:spPr>
          <a:xfrm>
            <a:off x="0" y="1198789"/>
            <a:ext cx="5638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 Pedreira, Esmagamento De Pedra E Produção De Materiais De Construção.  Planta De Mineração E Processamento A Céu Aberto Para Pedra Esmagada Foto  Royalty Free, Gravuras, Imagens e Banco de fotografias. Image">
            <a:extLst>
              <a:ext uri="{FF2B5EF4-FFF2-40B4-BE49-F238E27FC236}">
                <a16:creationId xmlns:a16="http://schemas.microsoft.com/office/drawing/2014/main" xmlns="" id="{9E220DE0-4AB1-4133-F1E5-64DCB144D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42"/>
          <a:stretch>
            <a:fillRect/>
          </a:stretch>
        </p:blipFill>
        <p:spPr bwMode="auto">
          <a:xfrm>
            <a:off x="259492" y="3923319"/>
            <a:ext cx="8857734" cy="293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EACC62A-DAE9-92EC-FE40-55AA56295106}"/>
              </a:ext>
            </a:extLst>
          </p:cNvPr>
          <p:cNvSpPr/>
          <p:nvPr/>
        </p:nvSpPr>
        <p:spPr>
          <a:xfrm>
            <a:off x="254108" y="1464465"/>
            <a:ext cx="8731462" cy="271279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just" defTabSz="914400" rtl="0" eaLnBrk="1" fontAlgn="auto" latinLnBrk="0" hangingPunct="0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Esta pedreira foi anteriormente utilizada para o fornecimento de pedra de construção e agregados destinados a obras de grande vulto, com destaque para os trabalhos de reabilitação da estrada Beira-Machipanda e da linha férrea Beira-Machipanda.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just" defTabSz="914400" rtl="0" eaLnBrk="1" fontAlgn="auto" latinLnBrk="0" hangingPunct="0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O p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  <a:sym typeface="Calibri"/>
              </a:rPr>
              <a:t>ú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blico alvo deste projecto s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  <a:sym typeface="Calibri"/>
              </a:rPr>
              <a:t>ã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o empresas que operam no sector de explora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  <a:sym typeface="Calibri"/>
              </a:rPr>
              <a:t>çã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o de pedra de constru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  <a:sym typeface="Calibri"/>
              </a:rPr>
              <a:t>çã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o e agregados para o fornecimento a ind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  <a:sym typeface="Calibri"/>
              </a:rPr>
              <a:t>ú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stria de constru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  <a:sym typeface="Calibri"/>
              </a:rPr>
              <a:t>çã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o civil.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64A637-7176-5B7B-36D0-6B0E0EBC1CDF}"/>
              </a:ext>
            </a:extLst>
          </p:cNvPr>
          <p:cNvSpPr txBox="1"/>
          <p:nvPr/>
        </p:nvSpPr>
        <p:spPr>
          <a:xfrm>
            <a:off x="556054" y="599395"/>
            <a:ext cx="8127570" cy="36933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</a:rPr>
              <a:t>4.3 PROJECTO DE E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XPLORA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ÇÃ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 DA PEDRA DE CONSTRU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ÇÃ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 EM MESSICA-MANICA</a:t>
            </a:r>
          </a:p>
        </p:txBody>
      </p:sp>
    </p:spTree>
    <p:extLst>
      <p:ext uri="{BB962C8B-B14F-4D97-AF65-F5344CB8AC3E}">
        <p14:creationId xmlns:p14="http://schemas.microsoft.com/office/powerpoint/2010/main" val="42104335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891073-F1F0-FD5F-8EB0-01E3982FC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E02A3A-5CD7-7096-81EC-BE0791118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067"/>
            <a:ext cx="8229600" cy="52432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pt-PT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IV.PROJECTOS DISPONÍVEIS PARA PARCERIA</a:t>
            </a:r>
            <a:endParaRPr lang="pt-PT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xmlns="" id="{21CE5C05-5B6A-CEA0-569C-2AA75B237F82}"/>
              </a:ext>
            </a:extLst>
          </p:cNvPr>
          <p:cNvCxnSpPr/>
          <p:nvPr/>
        </p:nvCxnSpPr>
        <p:spPr>
          <a:xfrm rot="5400000">
            <a:off x="-913606" y="1294606"/>
            <a:ext cx="2590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0">
            <a:extLst>
              <a:ext uri="{FF2B5EF4-FFF2-40B4-BE49-F238E27FC236}">
                <a16:creationId xmlns:a16="http://schemas.microsoft.com/office/drawing/2014/main" xmlns="" id="{65EDCCDD-8E43-717D-136C-217699162EB0}"/>
              </a:ext>
            </a:extLst>
          </p:cNvPr>
          <p:cNvCxnSpPr/>
          <p:nvPr/>
        </p:nvCxnSpPr>
        <p:spPr>
          <a:xfrm>
            <a:off x="0" y="1198789"/>
            <a:ext cx="5638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A7CF74-FAF1-F11F-BB98-66530CAFEEAE}"/>
              </a:ext>
            </a:extLst>
          </p:cNvPr>
          <p:cNvSpPr txBox="1"/>
          <p:nvPr/>
        </p:nvSpPr>
        <p:spPr>
          <a:xfrm>
            <a:off x="460376" y="678058"/>
            <a:ext cx="8226424" cy="369330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4.3 PROJECTO DE 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XPLORA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ÇÃ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 DE PEDRA DE CONSTRU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ÇÃ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EM MESSICA-MANICA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A Pedreira, Esmagamento De Pedra E Produção De Materiais De Construção.  Planta De Mineração E Processamento A Céu Aberto Para Pedra Esmagada Foto  Royalty Free, Gravuras, Imagens e Banco de fotografias. Image">
            <a:extLst>
              <a:ext uri="{FF2B5EF4-FFF2-40B4-BE49-F238E27FC236}">
                <a16:creationId xmlns:a16="http://schemas.microsoft.com/office/drawing/2014/main" xmlns="" id="{632F156C-EE33-3724-971D-8A9F7AC5B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42"/>
          <a:stretch>
            <a:fillRect/>
          </a:stretch>
        </p:blipFill>
        <p:spPr bwMode="auto">
          <a:xfrm>
            <a:off x="203887" y="4238454"/>
            <a:ext cx="8736226" cy="261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D96C11E-D55F-8C96-71D1-BC1BD71AC67D}"/>
              </a:ext>
            </a:extLst>
          </p:cNvPr>
          <p:cNvSpPr/>
          <p:nvPr/>
        </p:nvSpPr>
        <p:spPr>
          <a:xfrm>
            <a:off x="558113" y="1646782"/>
            <a:ext cx="8382000" cy="2145266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t-PT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PT" sz="2000" b="1" dirty="0">
                <a:latin typeface="Calibri"/>
                <a:ea typeface="Calibri"/>
                <a:cs typeface="Times New Roman" panose="02020603050405020304" pitchFamily="18" charset="0"/>
              </a:rPr>
              <a:t>Montante de Investimento: 1 095 000 USD</a:t>
            </a:r>
            <a:endParaRPr kumimoji="0" lang="pt-PT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 panose="02020603050405020304" pitchFamily="18" charset="0"/>
                <a:sym typeface="Calibri"/>
              </a:rPr>
              <a:t>Modelo de parceria: 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 panose="02020603050405020304" pitchFamily="18" charset="0"/>
                <a:sym typeface="Calibri"/>
              </a:rPr>
              <a:t>Royaltie 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vari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  <a:sym typeface="Calibri"/>
              </a:rPr>
              <a:t>á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vel sobre o volume de pedra extra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í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do na mina, royalty fixo sobre a extens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ã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o da 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á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rea concessionada, b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ó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nus de assinatura e dividendos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75224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6B53C1-B32E-8337-DF10-5C776E0D6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86" y="5849152"/>
            <a:ext cx="2074638" cy="7637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8F29296-FC78-811F-4035-6B84B97F7012}"/>
              </a:ext>
            </a:extLst>
          </p:cNvPr>
          <p:cNvSpPr/>
          <p:nvPr/>
        </p:nvSpPr>
        <p:spPr>
          <a:xfrm>
            <a:off x="1161535" y="1415745"/>
            <a:ext cx="6981568" cy="2111214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  <a:sym typeface="Calibri"/>
              </a:rPr>
              <a:t>Endere</a:t>
            </a:r>
            <a:r>
              <a:rPr kumimoji="0" lang="pt-P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ç</a:t>
            </a:r>
            <a:r>
              <a:rPr kumimoji="0" lang="pt-P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  <a:sym typeface="Calibri"/>
              </a:rPr>
              <a:t>o: 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  <a:sym typeface="Calibri"/>
              </a:rPr>
              <a:t>Bairro do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  <a:sym typeface="Calibri"/>
              </a:rPr>
              <a:t> 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  <a:sym typeface="Calibri"/>
              </a:rPr>
              <a:t>Triunfo, Rua Acordos de Inkomáti número 1020, Condomínio da Vila Sol, Casa 2B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Calibri"/>
              </a:rPr>
              <a:t>, Cidade de Maputo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libri"/>
              </a:rPr>
              <a:t> c</a:t>
            </a:r>
            <a: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Calibri"/>
              </a:rPr>
              <a:t>ontacto: +258 8230 00 484</a:t>
            </a:r>
            <a:br>
              <a:rPr kumimoji="0" lang="pt-P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Calibri"/>
              </a:rPr>
            </a:br>
            <a:endParaRPr kumimoji="0" lang="pt-PT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Calibri"/>
              </a:rPr>
              <a:t>E-mail: </a:t>
            </a:r>
            <a:r>
              <a:rPr kumimoji="0" lang="pt-PT" sz="200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Calibri"/>
              </a:rPr>
              <a:t>fmakane@sogec.co.mz</a:t>
            </a:r>
            <a:r>
              <a:rPr kumimoji="0" lang="en-US" sz="650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libri"/>
              </a:rPr>
              <a:t/>
            </a:r>
            <a:br>
              <a:rPr kumimoji="0" lang="en-US" sz="650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libri"/>
              </a:rPr>
            </a:br>
            <a:endParaRPr kumimoji="0" lang="en-US" sz="1800" i="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260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9DC8AE-2909-2305-A554-9B66EC7F3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DEB9E6-CD85-5E0F-2DFF-4C40A9494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6236"/>
            <a:ext cx="9026072" cy="52432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chemeClr val="bg1"/>
                </a:solidFill>
              </a:rPr>
              <a:t>T</a:t>
            </a:r>
            <a:r>
              <a:rPr lang="pt-PT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lang="pt-PT" sz="2800" b="1" dirty="0">
                <a:solidFill>
                  <a:schemeClr val="bg1"/>
                </a:solidFill>
              </a:rPr>
              <a:t>PICOS DA APRESENTA</a:t>
            </a:r>
            <a:r>
              <a:rPr lang="pt-PT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ÇÃ</a:t>
            </a:r>
            <a:r>
              <a:rPr lang="pt-PT" sz="2800" b="1" dirty="0">
                <a:solidFill>
                  <a:schemeClr val="bg1"/>
                </a:solidFill>
              </a:rPr>
              <a:t>O</a:t>
            </a:r>
            <a:endParaRPr lang="pt-PT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xmlns="" id="{E167D0C5-4704-2B20-B196-6E97C617DB65}"/>
              </a:ext>
            </a:extLst>
          </p:cNvPr>
          <p:cNvCxnSpPr/>
          <p:nvPr/>
        </p:nvCxnSpPr>
        <p:spPr>
          <a:xfrm rot="5400000">
            <a:off x="-913606" y="1294606"/>
            <a:ext cx="2590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0">
            <a:extLst>
              <a:ext uri="{FF2B5EF4-FFF2-40B4-BE49-F238E27FC236}">
                <a16:creationId xmlns:a16="http://schemas.microsoft.com/office/drawing/2014/main" xmlns="" id="{7B7CEC64-C755-9478-37E9-B43E7B14B00A}"/>
              </a:ext>
            </a:extLst>
          </p:cNvPr>
          <p:cNvCxnSpPr/>
          <p:nvPr/>
        </p:nvCxnSpPr>
        <p:spPr>
          <a:xfrm>
            <a:off x="0" y="1198789"/>
            <a:ext cx="5638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14">
            <a:extLst>
              <a:ext uri="{FF2B5EF4-FFF2-40B4-BE49-F238E27FC236}">
                <a16:creationId xmlns:a16="http://schemas.microsoft.com/office/drawing/2014/main" xmlns="" id="{1F6686FB-9440-13D4-50E0-51452796DA6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26667"/>
            <a:ext cx="3126259" cy="57384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615E661-1E21-95FE-57B3-E4DC89FDDE5D}"/>
              </a:ext>
            </a:extLst>
          </p:cNvPr>
          <p:cNvSpPr/>
          <p:nvPr/>
        </p:nvSpPr>
        <p:spPr>
          <a:xfrm>
            <a:off x="2865199" y="2939089"/>
            <a:ext cx="6160873" cy="1940955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lvl="0">
              <a:lnSpc>
                <a:spcPct val="150000"/>
              </a:lnSpc>
            </a:pP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I.Contextualiza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çã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Quem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somos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Carteira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Projectos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IV. 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Projectos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veis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Parceria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45386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A5F662-F4DB-64C9-657E-9B1CA45AF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FDFCF4-9DD0-486A-1D1F-AD04B44F0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6236"/>
            <a:ext cx="9026072" cy="52432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pt-PT" sz="2800" b="1" dirty="0">
                <a:solidFill>
                  <a:schemeClr val="bg1"/>
                </a:solidFill>
              </a:rPr>
              <a:t>I.CONTEXTUALIZA</a:t>
            </a:r>
            <a:r>
              <a:rPr lang="pt-PT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ÇÃ</a:t>
            </a:r>
            <a:r>
              <a:rPr lang="pt-PT" sz="2800" b="1" dirty="0">
                <a:solidFill>
                  <a:schemeClr val="bg1"/>
                </a:solidFill>
              </a:rPr>
              <a:t>O</a:t>
            </a:r>
            <a:endParaRPr lang="pt-PT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xmlns="" id="{53BE0DD1-7B3D-E3D1-F82B-A63BCB79C8C5}"/>
              </a:ext>
            </a:extLst>
          </p:cNvPr>
          <p:cNvCxnSpPr/>
          <p:nvPr/>
        </p:nvCxnSpPr>
        <p:spPr>
          <a:xfrm rot="5400000">
            <a:off x="-913606" y="1294606"/>
            <a:ext cx="2590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0">
            <a:extLst>
              <a:ext uri="{FF2B5EF4-FFF2-40B4-BE49-F238E27FC236}">
                <a16:creationId xmlns:a16="http://schemas.microsoft.com/office/drawing/2014/main" xmlns="" id="{F0D9FC6A-6985-6B80-880A-D21850A9861B}"/>
              </a:ext>
            </a:extLst>
          </p:cNvPr>
          <p:cNvCxnSpPr/>
          <p:nvPr/>
        </p:nvCxnSpPr>
        <p:spPr>
          <a:xfrm>
            <a:off x="0" y="1198789"/>
            <a:ext cx="5638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14">
            <a:extLst>
              <a:ext uri="{FF2B5EF4-FFF2-40B4-BE49-F238E27FC236}">
                <a16:creationId xmlns:a16="http://schemas.microsoft.com/office/drawing/2014/main" xmlns="" id="{4F110CD6-CDDA-B21B-4D1D-597CDA65BDA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26667"/>
            <a:ext cx="3126259" cy="57384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B91663E-C96B-6174-1CF2-AC64B2ED2043}"/>
              </a:ext>
            </a:extLst>
          </p:cNvPr>
          <p:cNvSpPr/>
          <p:nvPr/>
        </p:nvSpPr>
        <p:spPr>
          <a:xfrm>
            <a:off x="2865199" y="1086625"/>
            <a:ext cx="6160873" cy="561855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342900" marR="0" indent="-342900" algn="just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dirty="0"/>
              <a:t>Atrav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pt-BR" dirty="0"/>
              <a:t>s do Decreto </a:t>
            </a:r>
            <a:r>
              <a:rPr lang="pt-BR" b="1" dirty="0"/>
              <a:t>n</a:t>
            </a: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 31/2021, de 31 de Maio</a:t>
            </a:r>
            <a:r>
              <a:rPr lang="pt-BR" b="1" dirty="0"/>
              <a:t> </a:t>
            </a:r>
            <a:r>
              <a:rPr lang="pt-BR" dirty="0"/>
              <a:t>do Conselho de Ministros, a EMEM-Empresa Mo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</a:t>
            </a:r>
            <a:r>
              <a:rPr lang="pt-BR" dirty="0"/>
              <a:t>ambicana de Explora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çã</a:t>
            </a:r>
            <a:r>
              <a:rPr lang="pt-BR" dirty="0"/>
              <a:t>o Mineira, SA foi dissolvida,  e as participações da EMEM foram transferidas para o IGEPE – Instituto de Gestão das Participações do Estado.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342900" marR="0" indent="-342900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Dada a necessidade de existir uma sociedade com o exerc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í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cio da actividade no seu objecto social,  para dar continuidade com a gestão e valorização das licenças e concess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õ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es mineiras anteriormente detidas pela EMEM, foi constituída a SOGEC para cumprir este papel estratégico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9428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6236"/>
            <a:ext cx="9026072" cy="52432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pt-PT" sz="2800" b="1" dirty="0">
                <a:solidFill>
                  <a:schemeClr val="bg1"/>
                </a:solidFill>
              </a:rPr>
              <a:t>II.QUEM SOMOS</a:t>
            </a:r>
            <a:endParaRPr lang="pt-PT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19"/>
          <p:cNvCxnSpPr/>
          <p:nvPr/>
        </p:nvCxnSpPr>
        <p:spPr>
          <a:xfrm rot="5400000">
            <a:off x="-913606" y="1294606"/>
            <a:ext cx="2590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0"/>
          <p:cNvCxnSpPr/>
          <p:nvPr/>
        </p:nvCxnSpPr>
        <p:spPr>
          <a:xfrm>
            <a:off x="0" y="1198789"/>
            <a:ext cx="5638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14">
            <a:extLst>
              <a:ext uri="{FF2B5EF4-FFF2-40B4-BE49-F238E27FC236}">
                <a16:creationId xmlns:a16="http://schemas.microsoft.com/office/drawing/2014/main" xmlns="" id="{631A830A-7F4E-8BD1-1B90-54B7E591CDD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26667"/>
            <a:ext cx="3736486" cy="57384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96A2C21-82CC-EDB7-8F1C-609B97B904DB}"/>
              </a:ext>
            </a:extLst>
          </p:cNvPr>
          <p:cNvSpPr/>
          <p:nvPr/>
        </p:nvSpPr>
        <p:spPr>
          <a:xfrm>
            <a:off x="3578331" y="1282592"/>
            <a:ext cx="5447741" cy="5158857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kumimoji="0" lang="pt-P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  <a:sym typeface="Calibri"/>
              </a:rPr>
              <a:t>SOGEC-Sociedade Gestora de Concess</a:t>
            </a:r>
            <a:r>
              <a:rPr kumimoji="0" lang="pt-P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õ</a:t>
            </a:r>
            <a:r>
              <a:rPr kumimoji="0" lang="pt-P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  <a:sym typeface="Calibri"/>
              </a:rPr>
              <a:t>es, SU, SA é uma empresa mo</a:t>
            </a:r>
            <a:r>
              <a:rPr kumimoji="0" lang="pt-P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ç</a:t>
            </a:r>
            <a:r>
              <a:rPr kumimoji="0" lang="pt-P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  <a:sym typeface="Calibri"/>
              </a:rPr>
              <a:t>ambicana de direito privado, integralmente ( 100%) detida pelo Instituto de Gestão das Participações do Estado (IGEPE), criada com vista a gerir concessões atribuídas pelo Estado moçambicano e estabelecer parcerias público-privadas (PPPs) em  determinadas </a:t>
            </a:r>
            <a:r>
              <a:rPr kumimoji="0" lang="pt-P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libri"/>
              </a:rPr>
              <a:t>á</a:t>
            </a:r>
            <a:r>
              <a:rPr kumimoji="0" lang="pt-P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  <a:sym typeface="Calibri"/>
              </a:rPr>
              <a:t>reas de sectores estratégicos:</a:t>
            </a:r>
          </a:p>
          <a:p>
            <a:pPr marL="285750" marR="0" lvl="0" indent="-285750" algn="just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  <a:sym typeface="Calibri"/>
              </a:rPr>
              <a:t>Eco-Turismo, </a:t>
            </a:r>
          </a:p>
          <a:p>
            <a:pPr marL="285750" marR="0" lvl="0" indent="-285750" algn="just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  <a:sym typeface="Calibri"/>
              </a:rPr>
              <a:t>Imobili</a:t>
            </a:r>
            <a:r>
              <a:rPr kumimoji="0" lang="pt-P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á</a:t>
            </a:r>
            <a:r>
              <a:rPr kumimoji="0" lang="pt-P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  <a:sym typeface="Calibri"/>
              </a:rPr>
              <a:t>ria</a:t>
            </a:r>
          </a:p>
          <a:p>
            <a:pPr marL="285750" marR="0" lvl="0" indent="-285750" algn="just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  <a:sym typeface="Calibri"/>
              </a:rPr>
              <a:t>Mineração  </a:t>
            </a:r>
          </a:p>
        </p:txBody>
      </p:sp>
    </p:spTree>
    <p:extLst>
      <p:ext uri="{BB962C8B-B14F-4D97-AF65-F5344CB8AC3E}">
        <p14:creationId xmlns:p14="http://schemas.microsoft.com/office/powerpoint/2010/main" val="13448176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F3189C-A7EC-399E-E6A6-B01489A01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A0D536-FA5F-B9F5-39CD-8097EA014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2432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pt-PT" sz="2800" b="1" dirty="0">
                <a:solidFill>
                  <a:schemeClr val="bg1"/>
                </a:solidFill>
              </a:rPr>
              <a:t>II.QUEM SOMOS</a:t>
            </a:r>
            <a:endParaRPr lang="pt-PT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xmlns="" id="{387C75C8-D2CB-5FF3-AA67-867C8CAB2F42}"/>
              </a:ext>
            </a:extLst>
          </p:cNvPr>
          <p:cNvCxnSpPr/>
          <p:nvPr/>
        </p:nvCxnSpPr>
        <p:spPr>
          <a:xfrm rot="5400000">
            <a:off x="-913606" y="1294606"/>
            <a:ext cx="2590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0">
            <a:extLst>
              <a:ext uri="{FF2B5EF4-FFF2-40B4-BE49-F238E27FC236}">
                <a16:creationId xmlns:a16="http://schemas.microsoft.com/office/drawing/2014/main" xmlns="" id="{0CCFDFA7-64AC-28CA-F830-2836AE92BBD5}"/>
              </a:ext>
            </a:extLst>
          </p:cNvPr>
          <p:cNvCxnSpPr/>
          <p:nvPr/>
        </p:nvCxnSpPr>
        <p:spPr>
          <a:xfrm>
            <a:off x="0" y="1198789"/>
            <a:ext cx="5638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68CB002-7154-855A-83AB-6847541DAE55}"/>
              </a:ext>
            </a:extLst>
          </p:cNvPr>
          <p:cNvGrpSpPr>
            <a:grpSpLocks/>
          </p:cNvGrpSpPr>
          <p:nvPr/>
        </p:nvGrpSpPr>
        <p:grpSpPr>
          <a:xfrm>
            <a:off x="546530" y="1385544"/>
            <a:ext cx="3798284" cy="5023554"/>
            <a:chOff x="0" y="0"/>
            <a:chExt cx="10991341" cy="9000224"/>
          </a:xfrm>
        </p:grpSpPr>
        <p:sp>
          <p:nvSpPr>
            <p:cNvPr id="6" name="Graphic 19">
              <a:extLst>
                <a:ext uri="{FF2B5EF4-FFF2-40B4-BE49-F238E27FC236}">
                  <a16:creationId xmlns:a16="http://schemas.microsoft.com/office/drawing/2014/main" xmlns="" id="{2BCB900A-E236-24C3-769C-F2C6F805A0F8}"/>
                </a:ext>
              </a:extLst>
            </p:cNvPr>
            <p:cNvSpPr/>
            <p:nvPr/>
          </p:nvSpPr>
          <p:spPr>
            <a:xfrm>
              <a:off x="7174229" y="7768388"/>
              <a:ext cx="304800" cy="127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0" y="0"/>
                  </a:moveTo>
                  <a:lnTo>
                    <a:pt x="304673" y="0"/>
                  </a:lnTo>
                </a:path>
              </a:pathLst>
            </a:custGeom>
            <a:ln w="25400">
              <a:solidFill>
                <a:srgbClr val="A87939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Image 20">
              <a:extLst>
                <a:ext uri="{FF2B5EF4-FFF2-40B4-BE49-F238E27FC236}">
                  <a16:creationId xmlns:a16="http://schemas.microsoft.com/office/drawing/2014/main" xmlns="" id="{E791709D-A57E-B941-B828-B866C41050A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991341" cy="8999981"/>
            </a:xfrm>
            <a:prstGeom prst="rect">
              <a:avLst/>
            </a:prstGeom>
          </p:spPr>
        </p:pic>
        <p:sp>
          <p:nvSpPr>
            <p:cNvPr id="8" name="Graphic 21">
              <a:extLst>
                <a:ext uri="{FF2B5EF4-FFF2-40B4-BE49-F238E27FC236}">
                  <a16:creationId xmlns:a16="http://schemas.microsoft.com/office/drawing/2014/main" xmlns="" id="{2E35EC78-4D39-7725-DC07-CC441563ECBB}"/>
                </a:ext>
              </a:extLst>
            </p:cNvPr>
            <p:cNvSpPr/>
            <p:nvPr/>
          </p:nvSpPr>
          <p:spPr>
            <a:xfrm>
              <a:off x="4055744" y="3149969"/>
              <a:ext cx="6931659" cy="5850255"/>
            </a:xfrm>
            <a:custGeom>
              <a:avLst/>
              <a:gdLst/>
              <a:ahLst/>
              <a:cxnLst/>
              <a:rect l="l" t="t" r="r" b="b"/>
              <a:pathLst>
                <a:path w="6931659" h="5850255">
                  <a:moveTo>
                    <a:pt x="6931659" y="0"/>
                  </a:moveTo>
                  <a:lnTo>
                    <a:pt x="0" y="5850012"/>
                  </a:lnTo>
                  <a:lnTo>
                    <a:pt x="6931659" y="5850012"/>
                  </a:lnTo>
                  <a:lnTo>
                    <a:pt x="6931659" y="0"/>
                  </a:lnTo>
                  <a:close/>
                </a:path>
              </a:pathLst>
            </a:custGeom>
            <a:solidFill>
              <a:srgbClr val="F1E2C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CC4D224-3EB1-A109-39FB-C78E20F3DD73}"/>
              </a:ext>
            </a:extLst>
          </p:cNvPr>
          <p:cNvSpPr/>
          <p:nvPr/>
        </p:nvSpPr>
        <p:spPr>
          <a:xfrm>
            <a:off x="4572000" y="1781784"/>
            <a:ext cx="4412822" cy="4230943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457200" marR="0">
              <a:spcBef>
                <a:spcPts val="1495"/>
              </a:spcBef>
              <a:buNone/>
            </a:pPr>
            <a:r>
              <a:rPr lang="pt-PT" b="1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Missão</a:t>
            </a:r>
            <a:endParaRPr lang="en-US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0" lvl="0" algn="just">
              <a:lnSpc>
                <a:spcPct val="150000"/>
              </a:lnSpc>
              <a:spcBef>
                <a:spcPts val="1495"/>
              </a:spcBef>
            </a:pPr>
            <a:r>
              <a:rPr lang="pt-PT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Gerir de forma eficiente as licenças e concessões atribuídas pelo Estado, promovendo parcerias estratégicas e iniciativas que contribuam para o desenvolvimento sustentável de Moçambique.</a:t>
            </a:r>
          </a:p>
          <a:p>
            <a:pPr marR="0" lvl="0" algn="just">
              <a:lnSpc>
                <a:spcPct val="115000"/>
              </a:lnSpc>
              <a:spcBef>
                <a:spcPts val="1495"/>
              </a:spcBef>
            </a:pPr>
            <a:endParaRPr lang="en-US" sz="20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860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A01172-FBA6-D47D-DB0A-9C2201DBE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66AF24-5141-EEDA-12B0-6F0A76BFA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6236"/>
            <a:ext cx="9026072" cy="52432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pt-PT" sz="2800" b="1" dirty="0">
                <a:solidFill>
                  <a:schemeClr val="bg1"/>
                </a:solidFill>
              </a:rPr>
              <a:t>II.QUEM SOMOS</a:t>
            </a:r>
            <a:endParaRPr lang="pt-PT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xmlns="" id="{195F982D-25C1-7270-7110-D472756A6399}"/>
              </a:ext>
            </a:extLst>
          </p:cNvPr>
          <p:cNvCxnSpPr/>
          <p:nvPr/>
        </p:nvCxnSpPr>
        <p:spPr>
          <a:xfrm rot="5400000">
            <a:off x="-913606" y="1294606"/>
            <a:ext cx="2590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0">
            <a:extLst>
              <a:ext uri="{FF2B5EF4-FFF2-40B4-BE49-F238E27FC236}">
                <a16:creationId xmlns:a16="http://schemas.microsoft.com/office/drawing/2014/main" xmlns="" id="{C51A31D7-CAB6-9022-A1ED-1FC7B3FD327E}"/>
              </a:ext>
            </a:extLst>
          </p:cNvPr>
          <p:cNvCxnSpPr/>
          <p:nvPr/>
        </p:nvCxnSpPr>
        <p:spPr>
          <a:xfrm>
            <a:off x="0" y="1198789"/>
            <a:ext cx="5638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14">
            <a:extLst>
              <a:ext uri="{FF2B5EF4-FFF2-40B4-BE49-F238E27FC236}">
                <a16:creationId xmlns:a16="http://schemas.microsoft.com/office/drawing/2014/main" xmlns="" id="{821933CD-66C1-F94A-7C92-CB592962DA1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" y="1026667"/>
            <a:ext cx="4164227" cy="57384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F40AA68-316E-8622-3D68-9C1F41922AF3}"/>
              </a:ext>
            </a:extLst>
          </p:cNvPr>
          <p:cNvSpPr/>
          <p:nvPr/>
        </p:nvSpPr>
        <p:spPr>
          <a:xfrm>
            <a:off x="3731356" y="1832929"/>
            <a:ext cx="5134077" cy="4125950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50000"/>
              </a:lnSpc>
              <a:spcBef>
                <a:spcPts val="14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" panose="020B0502040204020203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Calibri"/>
              </a:rPr>
              <a:t>Vis</a:t>
            </a:r>
            <a:r>
              <a:rPr kumimoji="0" lang="pt-P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Calibri"/>
              </a:rPr>
              <a:t>ã</a:t>
            </a:r>
            <a:r>
              <a:rPr kumimoji="0" lang="pt-P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" panose="020B0502040204020203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Calibri"/>
              </a:rPr>
              <a:t>o</a:t>
            </a:r>
            <a:endParaRPr lang="en-US" sz="1400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0" lvl="0" indent="0" algn="just" defTabSz="914400" rtl="0" eaLnBrk="1" fontAlgn="auto" latinLnBrk="0" hangingPunct="0">
              <a:lnSpc>
                <a:spcPct val="150000"/>
              </a:lnSpc>
              <a:spcBef>
                <a:spcPts val="14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rebuchet MS" panose="020B0603020202020204" pitchFamily="34" charset="0"/>
                <a:cs typeface="Trebuchet MS" panose="020B0603020202020204" pitchFamily="34" charset="0"/>
                <a:sym typeface="Calibri"/>
              </a:rPr>
              <a:t>Ser uma entidade de referência nacional na gestão de concessões, reconhecida pela excelência, integridade e contribuição estratégica para o crescimento económico sustentável de Moçambique</a:t>
            </a:r>
          </a:p>
          <a:p>
            <a:pPr marL="255270" marR="0" lvl="0" indent="0" algn="just" defTabSz="914400" rtl="0" eaLnBrk="1" fontAlgn="auto" latinLnBrk="0" hangingPunct="0">
              <a:lnSpc>
                <a:spcPct val="100000"/>
              </a:lnSpc>
              <a:spcBef>
                <a:spcPts val="82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5270" algn="l"/>
              </a:tabLst>
              <a:defRPr/>
            </a:pPr>
            <a:endParaRPr kumimoji="0" lang="pt-PT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rebuchet MS" panose="020B0603020202020204" pitchFamily="34" charset="0"/>
              <a:cs typeface="Trebuchet MS" panose="020B0603020202020204" pitchFamily="34" charset="0"/>
              <a:sym typeface="Calibri"/>
            </a:endParaRPr>
          </a:p>
          <a:p>
            <a:pPr marL="255270" marR="0" lvl="0" indent="0" algn="just" defTabSz="914400" rtl="0" eaLnBrk="1" fontAlgn="auto" latinLnBrk="0" hangingPunct="0">
              <a:lnSpc>
                <a:spcPct val="100000"/>
              </a:lnSpc>
              <a:spcBef>
                <a:spcPts val="82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5270" algn="l"/>
              </a:tabLst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rebuchet MS" panose="020B0603020202020204" pitchFamily="34" charset="0"/>
              <a:cs typeface="Trebuchet MS" panose="020B0603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3140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318F95-7E51-8327-22F0-684B65A52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196149-A03E-877E-C7D5-715710A17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2432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pt-PT" sz="2800" b="1" dirty="0">
                <a:solidFill>
                  <a:schemeClr val="bg1"/>
                </a:solidFill>
              </a:rPr>
              <a:t>II.QUEM SOMOS</a:t>
            </a:r>
            <a:endParaRPr lang="pt-PT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xmlns="" id="{657E7FCA-BCED-0DBD-B8E2-7F7C39A131F0}"/>
              </a:ext>
            </a:extLst>
          </p:cNvPr>
          <p:cNvCxnSpPr/>
          <p:nvPr/>
        </p:nvCxnSpPr>
        <p:spPr>
          <a:xfrm rot="5400000">
            <a:off x="-913606" y="1294606"/>
            <a:ext cx="2590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0">
            <a:extLst>
              <a:ext uri="{FF2B5EF4-FFF2-40B4-BE49-F238E27FC236}">
                <a16:creationId xmlns:a16="http://schemas.microsoft.com/office/drawing/2014/main" xmlns="" id="{69270B89-6D0C-D05C-9CAC-A9F3DD73214B}"/>
              </a:ext>
            </a:extLst>
          </p:cNvPr>
          <p:cNvCxnSpPr/>
          <p:nvPr/>
        </p:nvCxnSpPr>
        <p:spPr>
          <a:xfrm>
            <a:off x="0" y="1198789"/>
            <a:ext cx="5638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28AA6D1-B6CF-A59A-5A31-9B4020609200}"/>
              </a:ext>
            </a:extLst>
          </p:cNvPr>
          <p:cNvGrpSpPr>
            <a:grpSpLocks/>
          </p:cNvGrpSpPr>
          <p:nvPr/>
        </p:nvGrpSpPr>
        <p:grpSpPr>
          <a:xfrm>
            <a:off x="546530" y="1385544"/>
            <a:ext cx="3798284" cy="5023554"/>
            <a:chOff x="0" y="0"/>
            <a:chExt cx="10991341" cy="9000224"/>
          </a:xfrm>
        </p:grpSpPr>
        <p:sp>
          <p:nvSpPr>
            <p:cNvPr id="6" name="Graphic 19">
              <a:extLst>
                <a:ext uri="{FF2B5EF4-FFF2-40B4-BE49-F238E27FC236}">
                  <a16:creationId xmlns:a16="http://schemas.microsoft.com/office/drawing/2014/main" xmlns="" id="{5E99C8C2-271E-1F9F-AF98-E2929F6FE2BD}"/>
                </a:ext>
              </a:extLst>
            </p:cNvPr>
            <p:cNvSpPr/>
            <p:nvPr/>
          </p:nvSpPr>
          <p:spPr>
            <a:xfrm>
              <a:off x="7174229" y="7768388"/>
              <a:ext cx="304800" cy="127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0" y="0"/>
                  </a:moveTo>
                  <a:lnTo>
                    <a:pt x="304673" y="0"/>
                  </a:lnTo>
                </a:path>
              </a:pathLst>
            </a:custGeom>
            <a:ln w="25400">
              <a:solidFill>
                <a:srgbClr val="A87939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Image 20">
              <a:extLst>
                <a:ext uri="{FF2B5EF4-FFF2-40B4-BE49-F238E27FC236}">
                  <a16:creationId xmlns:a16="http://schemas.microsoft.com/office/drawing/2014/main" xmlns="" id="{2211EDCE-93AB-FB96-69B4-C04C56A6E33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991341" cy="8999981"/>
            </a:xfrm>
            <a:prstGeom prst="rect">
              <a:avLst/>
            </a:prstGeom>
          </p:spPr>
        </p:pic>
        <p:sp>
          <p:nvSpPr>
            <p:cNvPr id="8" name="Graphic 21">
              <a:extLst>
                <a:ext uri="{FF2B5EF4-FFF2-40B4-BE49-F238E27FC236}">
                  <a16:creationId xmlns:a16="http://schemas.microsoft.com/office/drawing/2014/main" xmlns="" id="{CAA1571B-AEDC-70DA-9605-33041FC3A3E3}"/>
                </a:ext>
              </a:extLst>
            </p:cNvPr>
            <p:cNvSpPr/>
            <p:nvPr/>
          </p:nvSpPr>
          <p:spPr>
            <a:xfrm>
              <a:off x="4055744" y="3149969"/>
              <a:ext cx="6931659" cy="5850255"/>
            </a:xfrm>
            <a:custGeom>
              <a:avLst/>
              <a:gdLst/>
              <a:ahLst/>
              <a:cxnLst/>
              <a:rect l="l" t="t" r="r" b="b"/>
              <a:pathLst>
                <a:path w="6931659" h="5850255">
                  <a:moveTo>
                    <a:pt x="6931659" y="0"/>
                  </a:moveTo>
                  <a:lnTo>
                    <a:pt x="0" y="5850012"/>
                  </a:lnTo>
                  <a:lnTo>
                    <a:pt x="6931659" y="5850012"/>
                  </a:lnTo>
                  <a:lnTo>
                    <a:pt x="6931659" y="0"/>
                  </a:lnTo>
                  <a:close/>
                </a:path>
              </a:pathLst>
            </a:custGeom>
            <a:solidFill>
              <a:srgbClr val="F1E2C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C1BFAE9-B754-D146-766E-447AAC85EC44}"/>
              </a:ext>
            </a:extLst>
          </p:cNvPr>
          <p:cNvSpPr/>
          <p:nvPr/>
        </p:nvSpPr>
        <p:spPr>
          <a:xfrm>
            <a:off x="4572000" y="2166286"/>
            <a:ext cx="4412822" cy="3461938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255270" marR="0" algn="just">
              <a:spcBef>
                <a:spcPts val="820"/>
              </a:spcBef>
              <a:buNone/>
              <a:tabLst>
                <a:tab pos="255270" algn="l"/>
              </a:tabLst>
            </a:pPr>
            <a:r>
              <a:rPr lang="pt-PT" b="1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Valores</a:t>
            </a:r>
            <a:endParaRPr lang="en-US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marR="0" lvl="0" indent="-342900" algn="just">
              <a:spcBef>
                <a:spcPts val="820"/>
              </a:spcBef>
              <a:buFont typeface="Symbol" panose="05050102010706020507" pitchFamily="18" charset="2"/>
              <a:buChar char=""/>
              <a:tabLst>
                <a:tab pos="255270" algn="l"/>
              </a:tabLst>
            </a:pPr>
            <a:r>
              <a:rPr lang="pt-PT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Integridade</a:t>
            </a:r>
            <a:endParaRPr lang="en-US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marR="0" lvl="0" indent="-342900" algn="just">
              <a:spcBef>
                <a:spcPts val="820"/>
              </a:spcBef>
              <a:buFont typeface="Symbol" panose="05050102010706020507" pitchFamily="18" charset="2"/>
              <a:buChar char=""/>
              <a:tabLst>
                <a:tab pos="255270" algn="l"/>
              </a:tabLst>
            </a:pPr>
            <a:r>
              <a:rPr lang="pt-PT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Ética</a:t>
            </a:r>
            <a:endParaRPr lang="en-US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marR="0" lvl="0" indent="-342900" algn="just">
              <a:spcBef>
                <a:spcPts val="820"/>
              </a:spcBef>
              <a:buFont typeface="Symbol" panose="05050102010706020507" pitchFamily="18" charset="2"/>
              <a:buChar char=""/>
              <a:tabLst>
                <a:tab pos="255270" algn="l"/>
              </a:tabLst>
            </a:pPr>
            <a:r>
              <a:rPr lang="pt-PT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Transparência</a:t>
            </a:r>
            <a:endParaRPr lang="en-US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marR="0" lvl="0" indent="-342900" algn="just">
              <a:spcBef>
                <a:spcPts val="820"/>
              </a:spcBef>
              <a:buFont typeface="Symbol" panose="05050102010706020507" pitchFamily="18" charset="2"/>
              <a:buChar char=""/>
              <a:tabLst>
                <a:tab pos="255270" algn="l"/>
              </a:tabLst>
            </a:pPr>
            <a:r>
              <a:rPr lang="pt-PT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Inova</a:t>
            </a:r>
            <a:r>
              <a:rPr lang="pt-PT" dirty="0">
                <a:effectLst/>
                <a:ea typeface="Trebuchet MS" panose="020B0603020202020204" pitchFamily="34" charset="0"/>
                <a:cs typeface="Calibri" panose="020F0502020204030204" pitchFamily="34" charset="0"/>
              </a:rPr>
              <a:t>çã</a:t>
            </a:r>
            <a:r>
              <a:rPr lang="pt-PT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o</a:t>
            </a:r>
            <a:endParaRPr lang="en-US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marR="0" lvl="0" indent="-342900" algn="just">
              <a:spcBef>
                <a:spcPts val="820"/>
              </a:spcBef>
              <a:buFont typeface="Symbol" panose="05050102010706020507" pitchFamily="18" charset="2"/>
              <a:buChar char=""/>
              <a:tabLst>
                <a:tab pos="255270" algn="l"/>
              </a:tabLst>
            </a:pPr>
            <a:r>
              <a:rPr lang="pt-PT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Parceria Estratégica</a:t>
            </a:r>
            <a:endParaRPr lang="en-US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255270" marR="0" algn="just">
              <a:spcBef>
                <a:spcPts val="820"/>
              </a:spcBef>
              <a:buNone/>
              <a:tabLst>
                <a:tab pos="255270" algn="l"/>
              </a:tabLst>
            </a:pPr>
            <a:r>
              <a:rPr lang="pt-PT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en-US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255270" marR="0" algn="just">
              <a:spcBef>
                <a:spcPts val="820"/>
              </a:spcBef>
              <a:buNone/>
              <a:tabLst>
                <a:tab pos="255270" algn="l"/>
              </a:tabLst>
            </a:pPr>
            <a:r>
              <a:rPr lang="pt-PT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en-US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510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695679-512E-9AFE-42DF-F851C23C5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D8BCC9-3375-28E5-F9F0-8E3053631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2432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III.CARTEIRA DE PROJECTOS</a:t>
            </a:r>
            <a:endParaRPr lang="pt-PT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xmlns="" id="{9920C167-DD98-5100-247C-B443C3D47800}"/>
              </a:ext>
            </a:extLst>
          </p:cNvPr>
          <p:cNvCxnSpPr/>
          <p:nvPr/>
        </p:nvCxnSpPr>
        <p:spPr>
          <a:xfrm rot="5400000">
            <a:off x="-913606" y="1294606"/>
            <a:ext cx="2590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0">
            <a:extLst>
              <a:ext uri="{FF2B5EF4-FFF2-40B4-BE49-F238E27FC236}">
                <a16:creationId xmlns:a16="http://schemas.microsoft.com/office/drawing/2014/main" xmlns="" id="{D8FA1B1F-7BB1-A018-660E-777EC5365B31}"/>
              </a:ext>
            </a:extLst>
          </p:cNvPr>
          <p:cNvCxnSpPr/>
          <p:nvPr/>
        </p:nvCxnSpPr>
        <p:spPr>
          <a:xfrm>
            <a:off x="0" y="1198789"/>
            <a:ext cx="5638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2328D7-5351-FA85-7450-D2EB5BBB5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10" t="15954" r="6410" b="13770"/>
          <a:stretch>
            <a:fillRect/>
          </a:stretch>
        </p:blipFill>
        <p:spPr bwMode="auto">
          <a:xfrm>
            <a:off x="457200" y="1402666"/>
            <a:ext cx="8402595" cy="54553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85089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853E043-6D14-EA15-34DC-0EAFD3A53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C9D64-53B8-C7E8-9B81-2B38607C4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2432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pt-PT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IV. PROJECTOS DISPONÍVEIS PARA PARCERIA</a:t>
            </a:r>
            <a:endParaRPr lang="pt-PT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xmlns="" id="{DCA27AF6-7E26-B538-2CB1-10DD04D66B62}"/>
              </a:ext>
            </a:extLst>
          </p:cNvPr>
          <p:cNvCxnSpPr/>
          <p:nvPr/>
        </p:nvCxnSpPr>
        <p:spPr>
          <a:xfrm rot="5400000">
            <a:off x="-913606" y="1294606"/>
            <a:ext cx="2590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0">
            <a:extLst>
              <a:ext uri="{FF2B5EF4-FFF2-40B4-BE49-F238E27FC236}">
                <a16:creationId xmlns:a16="http://schemas.microsoft.com/office/drawing/2014/main" xmlns="" id="{0B9B23D6-C1FD-F469-831A-3CF4CE3DA40E}"/>
              </a:ext>
            </a:extLst>
          </p:cNvPr>
          <p:cNvCxnSpPr/>
          <p:nvPr/>
        </p:nvCxnSpPr>
        <p:spPr>
          <a:xfrm>
            <a:off x="0" y="1198789"/>
            <a:ext cx="5638800" cy="15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3CA4AD-4B7F-3C52-AF34-3710C153DFDD}"/>
              </a:ext>
            </a:extLst>
          </p:cNvPr>
          <p:cNvSpPr txBox="1"/>
          <p:nvPr/>
        </p:nvSpPr>
        <p:spPr>
          <a:xfrm>
            <a:off x="457200" y="902825"/>
            <a:ext cx="8226424" cy="64632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4.1  PROJECTO DE EXPLORA</a:t>
            </a: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ÇÃ</a:t>
            </a: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 DE CALC</a:t>
            </a: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Á</a:t>
            </a: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RIO PARA IMPLANTA</a:t>
            </a: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ÇÃ</a:t>
            </a: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 D</a:t>
            </a:r>
            <a:r>
              <a:rPr lang="en-US" b="1" dirty="0">
                <a:solidFill>
                  <a:schemeClr val="bg1"/>
                </a:solidFill>
              </a:rPr>
              <a:t>UMA</a:t>
            </a: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F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BRICA DE CIMENTO NA LOCALIDADE DE CHIRE-ZAMB</a:t>
            </a: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É</a:t>
            </a: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ZIA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9A2A2CE-CFAC-12A2-8AB1-D0406BD529B3}"/>
              </a:ext>
            </a:extLst>
          </p:cNvPr>
          <p:cNvSpPr/>
          <p:nvPr/>
        </p:nvSpPr>
        <p:spPr>
          <a:xfrm>
            <a:off x="2819400" y="2058070"/>
            <a:ext cx="5972090" cy="4352962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PT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Este projecto  tem como objectivo  a explora</a:t>
            </a:r>
            <a:r>
              <a:rPr lang="pt-PT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çã</a:t>
            </a:r>
            <a:r>
              <a:rPr lang="pt-PT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de  calcário para seu uso como fonte de mat</a:t>
            </a:r>
            <a:r>
              <a:rPr lang="pt-PT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é</a:t>
            </a:r>
            <a:r>
              <a:rPr lang="pt-PT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ria prima  na indústria de produ</a:t>
            </a:r>
            <a:r>
              <a:rPr lang="pt-PT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çã</a:t>
            </a:r>
            <a:r>
              <a:rPr lang="pt-PT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de cimento, numa area de </a:t>
            </a:r>
            <a:r>
              <a:rPr lang="pt-PT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19 941 hectares, localizada em Chire-Zamb</a:t>
            </a:r>
            <a:r>
              <a:rPr lang="pt-PT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pt-PT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zia</a:t>
            </a:r>
            <a:r>
              <a:rPr lang="pt-PT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 O estudo de viabilidade t</a:t>
            </a:r>
            <a:r>
              <a:rPr lang="pt-PT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é</a:t>
            </a:r>
            <a:r>
              <a:rPr lang="pt-PT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cnica financiado pelo Banco Mundial, atrav</a:t>
            </a:r>
            <a:r>
              <a:rPr lang="pt-PT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é</a:t>
            </a:r>
            <a:r>
              <a:rPr lang="pt-PT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 do projecto MAGTAP( Assist</a:t>
            </a:r>
            <a:r>
              <a:rPr lang="pt-PT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ê</a:t>
            </a:r>
            <a:r>
              <a:rPr lang="pt-PT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ncia t</a:t>
            </a:r>
            <a:r>
              <a:rPr lang="pt-PT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é</a:t>
            </a:r>
            <a:r>
              <a:rPr lang="pt-PT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cnica na </a:t>
            </a:r>
            <a:r>
              <a:rPr lang="pt-PT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á</a:t>
            </a:r>
            <a:r>
              <a:rPr lang="pt-PT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rea de minas, petr</a:t>
            </a:r>
            <a:r>
              <a:rPr lang="pt-PT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ó</a:t>
            </a:r>
            <a:r>
              <a:rPr lang="pt-PT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leo e g</a:t>
            </a:r>
            <a:r>
              <a:rPr lang="pt-PT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á</a:t>
            </a:r>
            <a:r>
              <a:rPr lang="pt-PT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s) confirmou a viabilidade do depósito de calc</a:t>
            </a:r>
            <a:r>
              <a:rPr lang="pt-PT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á</a:t>
            </a:r>
            <a:r>
              <a:rPr lang="pt-PT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rio de Chire ( Zamb</a:t>
            </a:r>
            <a:r>
              <a:rPr lang="pt-PT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é</a:t>
            </a:r>
            <a:r>
              <a:rPr lang="pt-PT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zia</a:t>
            </a:r>
            <a:r>
              <a:rPr lang="pt-PT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pt-PT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para a produção de v</a:t>
            </a:r>
            <a:r>
              <a:rPr lang="pt-PT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á</a:t>
            </a:r>
            <a:r>
              <a:rPr lang="pt-PT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rios tipos de cimento.</a:t>
            </a:r>
            <a:endParaRPr lang="en-US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9 maiores fábricas de cimento do Brasil - Só Hélices">
            <a:extLst>
              <a:ext uri="{FF2B5EF4-FFF2-40B4-BE49-F238E27FC236}">
                <a16:creationId xmlns:a16="http://schemas.microsoft.com/office/drawing/2014/main" xmlns="" id="{5B411D2D-6A14-6F7E-2848-4BB9F2EF8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651991"/>
            <a:ext cx="2125363" cy="503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012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2423</TotalTime>
  <Words>925</Words>
  <Application>Microsoft Office PowerPoint</Application>
  <PresentationFormat>Apresentação no Ecrã (4:3)</PresentationFormat>
  <Paragraphs>66</Paragraphs>
  <Slides>18</Slides>
  <Notes>16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18</vt:i4>
      </vt:variant>
    </vt:vector>
  </HeadingPairs>
  <TitlesOfParts>
    <vt:vector size="27" baseType="lpstr">
      <vt:lpstr>Arial</vt:lpstr>
      <vt:lpstr>Bahnschrift</vt:lpstr>
      <vt:lpstr>Calibri</vt:lpstr>
      <vt:lpstr>PMingLiU</vt:lpstr>
      <vt:lpstr>Symbol</vt:lpstr>
      <vt:lpstr>Times New Roman</vt:lpstr>
      <vt:lpstr>Trebuchet MS</vt:lpstr>
      <vt:lpstr>Wingdings</vt:lpstr>
      <vt:lpstr>Office Theme</vt:lpstr>
      <vt:lpstr>Apresentação do PowerPoint</vt:lpstr>
      <vt:lpstr>TÓPICOS DA APRESENTAÇÃO</vt:lpstr>
      <vt:lpstr>I.CONTEXTUALIZAÇÃO</vt:lpstr>
      <vt:lpstr>II.QUEM SOMOS</vt:lpstr>
      <vt:lpstr>II.QUEM SOMOS</vt:lpstr>
      <vt:lpstr>II.QUEM SOMOS</vt:lpstr>
      <vt:lpstr>II.QUEM SOMOS</vt:lpstr>
      <vt:lpstr>III.CARTEIRA DE PROJECTOS</vt:lpstr>
      <vt:lpstr>IV. PROJECTOS DISPONÍVEIS PARA PARCERIA</vt:lpstr>
      <vt:lpstr>IV.PROJECTOS DISPONÍVEIS PARA PARCERIA</vt:lpstr>
      <vt:lpstr>IV.PROJECTOS DISPONÍVEIS PARA PARCERIA</vt:lpstr>
      <vt:lpstr>IV.PROJECTOS DISPONÍVEIS PARA PARCERIA</vt:lpstr>
      <vt:lpstr>IV.PROJECTOS DISPONÍVEIS PARA PARCERIA</vt:lpstr>
      <vt:lpstr>IV.PROJECTOS DISPONÍVEIS PARA PARCERIA</vt:lpstr>
      <vt:lpstr>IV.PROJECTOS DISPONÍVEIS PARA PARCERIA</vt:lpstr>
      <vt:lpstr>IV.PROJECTOS DISPONÍVEIS PARA PARCERIA</vt:lpstr>
      <vt:lpstr>IV.PROJECTOS DISPONÍVEIS PARA PARCERIA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EMPRESA MOÇAMBICANA DE EXPLORAÇÃO MINEIRA, SA.</dc:title>
  <dc:creator>Dalva Varela</dc:creator>
  <cp:lastModifiedBy>FELIX MACANE</cp:lastModifiedBy>
  <cp:revision>113</cp:revision>
  <dcterms:modified xsi:type="dcterms:W3CDTF">2025-08-27T10:32:09Z</dcterms:modified>
</cp:coreProperties>
</file>