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1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1" r:id="rId5"/>
    <p:sldId id="291" r:id="rId6"/>
    <p:sldId id="292" r:id="rId7"/>
    <p:sldId id="290" r:id="rId8"/>
    <p:sldId id="288" r:id="rId9"/>
    <p:sldId id="293" r:id="rId10"/>
    <p:sldId id="273" r:id="rId11"/>
    <p:sldId id="296" r:id="rId12"/>
    <p:sldId id="295" r:id="rId13"/>
    <p:sldId id="268" r:id="rId14"/>
    <p:sldId id="269" r:id="rId15"/>
    <p:sldId id="270" r:id="rId16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ção Predefinida" id="{A2353791-D5C1-491E-B1F8-E5DD50B3BB84}">
          <p14:sldIdLst>
            <p14:sldId id="257"/>
            <p14:sldId id="258"/>
            <p14:sldId id="259"/>
            <p14:sldId id="261"/>
            <p14:sldId id="291"/>
            <p14:sldId id="292"/>
            <p14:sldId id="290"/>
            <p14:sldId id="288"/>
            <p14:sldId id="293"/>
          </p14:sldIdLst>
        </p14:section>
        <p14:section name="Secção Sem Título" id="{AD4C39C3-A329-4A38-819D-C014ED70CC67}">
          <p14:sldIdLst>
            <p14:sldId id="273"/>
            <p14:sldId id="296"/>
            <p14:sldId id="295"/>
            <p14:sldId id="268"/>
            <p14:sldId id="269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1850"/>
    <a:srgbClr val="CC66FF"/>
    <a:srgbClr val="D7D3E6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0" autoAdjust="0"/>
    <p:restoredTop sz="94771"/>
  </p:normalViewPr>
  <p:slideViewPr>
    <p:cSldViewPr snapToGrid="0">
      <p:cViewPr varScale="1">
        <p:scale>
          <a:sx n="88" d="100"/>
          <a:sy n="88" d="100"/>
        </p:scale>
        <p:origin x="2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ilton%20Jos&#233;\Desktop\Analise%20Economica%20Relat.%20SEE%202022%20vf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no%20Microsoft%20PowerPoint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no%20Microsoft%20PowerPoint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no%20Microsoft%20PowerPoint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no%20Microsoft%20PowerPoint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Folha_de_C_lculo_do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555561242350975E-2"/>
          <c:y val="0.23849826285354425"/>
          <c:w val="0.93888888888888888"/>
          <c:h val="0.559124633790003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'[Analise Economica Relat. SEE 2022 vf.xls]Analise de Desvios e Racios'!$K$7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 w="25400"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 algn="ctr">
                  <a:defRPr sz="1400" b="0" i="0" u="none" strike="noStrike" kern="1200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'[Analise Economica Relat. SEE 2022 vf.xls]Analise de Desvios e Racios'!$J$8:$J$10</c:f>
              <c:strCache>
                <c:ptCount val="3"/>
                <c:pt idx="0">
                  <c:v>Activo Total</c:v>
                </c:pt>
                <c:pt idx="1">
                  <c:v>Passivos Total</c:v>
                </c:pt>
                <c:pt idx="2">
                  <c:v>Capitais Próprios </c:v>
                </c:pt>
              </c:strCache>
            </c:strRef>
          </c:cat>
          <c:val>
            <c:numRef>
              <c:f>'[Analise Economica Relat. SEE 2022 vf.xls]Analise de Desvios e Racios'!$K$8:$K$10</c:f>
              <c:numCache>
                <c:formatCode>_-* #,##0.00\ _€_-;\-* #,##0.00\ _€_-;_-* "-"??\ _€_-;_-@_-</c:formatCode>
                <c:ptCount val="3"/>
                <c:pt idx="0">
                  <c:v>734894.66</c:v>
                </c:pt>
                <c:pt idx="1">
                  <c:v>514764.38</c:v>
                </c:pt>
                <c:pt idx="2">
                  <c:v>220130.28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32-4902-B52E-0581235752F3}"/>
            </c:ext>
          </c:extLst>
        </c:ser>
        <c:ser>
          <c:idx val="1"/>
          <c:order val="1"/>
          <c:tx>
            <c:strRef>
              <c:f>'[Analise Economica Relat. SEE 2022 vf.xls]Analise de Desvios e Racios'!$L$7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 w="25400"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 algn="ctr">
                  <a:defRPr sz="1400" b="0" i="0" u="none" strike="noStrike" kern="1200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'[Analise Economica Relat. SEE 2022 vf.xls]Analise de Desvios e Racios'!$J$8:$J$10</c:f>
              <c:strCache>
                <c:ptCount val="3"/>
                <c:pt idx="0">
                  <c:v>Activo Total</c:v>
                </c:pt>
                <c:pt idx="1">
                  <c:v>Passivos Total</c:v>
                </c:pt>
                <c:pt idx="2">
                  <c:v>Capitais Próprios </c:v>
                </c:pt>
              </c:strCache>
            </c:strRef>
          </c:cat>
          <c:val>
            <c:numRef>
              <c:f>'[Analise Economica Relat. SEE 2022 vf.xls]Analise de Desvios e Racios'!$L$8:$L$10</c:f>
              <c:numCache>
                <c:formatCode>_-* #,##0.00\ _€_-;\-* #,##0.00\ _€_-;_-* "-"??\ _€_-;_-@_-</c:formatCode>
                <c:ptCount val="3"/>
                <c:pt idx="0">
                  <c:v>747290.10184400005</c:v>
                </c:pt>
                <c:pt idx="1">
                  <c:v>476232.448126</c:v>
                </c:pt>
                <c:pt idx="2">
                  <c:v>271057.65371799999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632-4902-B52E-0581235752F3}"/>
            </c:ext>
          </c:extLst>
        </c:ser>
        <c:ser>
          <c:idx val="2"/>
          <c:order val="2"/>
          <c:tx>
            <c:strRef>
              <c:f>'[Analise Economica Relat. SEE 2022 vf.xls]Analise de Desvios e Racios'!$M$7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6350" cap="flat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'[Analise Economica Relat. SEE 2022 vf.xls]Analise de Desvios e Racios'!$J$8:$J$10</c:f>
              <c:strCache>
                <c:ptCount val="3"/>
                <c:pt idx="0">
                  <c:v>Activo Total</c:v>
                </c:pt>
                <c:pt idx="1">
                  <c:v>Passivos Total</c:v>
                </c:pt>
                <c:pt idx="2">
                  <c:v>Capitais Próprios </c:v>
                </c:pt>
              </c:strCache>
            </c:strRef>
          </c:cat>
          <c:val>
            <c:numRef>
              <c:f>'[Analise Economica Relat. SEE 2022 vf.xls]Analise de Desvios e Racios'!$M$8:$M$10</c:f>
              <c:numCache>
                <c:formatCode>_-* #,##0.00\ _€_-;\-* #,##0.00\ _€_-;_-* "-"??\ _€_-;_-@_-</c:formatCode>
                <c:ptCount val="3"/>
                <c:pt idx="0">
                  <c:v>824095.49916699994</c:v>
                </c:pt>
                <c:pt idx="1">
                  <c:v>539576.35444699996</c:v>
                </c:pt>
                <c:pt idx="2">
                  <c:v>284519.14471999998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632-4902-B52E-0581235752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44"/>
        <c:overlap val="-90"/>
        <c:axId val="1278305536"/>
        <c:axId val="1"/>
      </c:barChart>
      <c:catAx>
        <c:axId val="12783055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_-* #,##0.00\ _€_-;\-* #,##0.00\ _€_-;_-* &quot;-&quot;??\ _€_-;_-@_-" sourceLinked="1"/>
        <c:majorTickMark val="out"/>
        <c:minorTickMark val="none"/>
        <c:tickLblPos val="nextTo"/>
        <c:crossAx val="127830553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r"/>
      <c:layout>
        <c:manualLayout>
          <c:xMode val="edge"/>
          <c:yMode val="edge"/>
          <c:x val="0.35479821130607436"/>
          <c:y val="0.91074267951142984"/>
          <c:w val="0.36788580186886294"/>
          <c:h val="8.9257180118729809E-2"/>
        </c:manualLayout>
      </c:layout>
      <c:overlay val="0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cap="all" spc="120" normalizeH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0555555555555555E-2"/>
          <c:y val="0.4310418489355497"/>
          <c:w val="0.93888888888888888"/>
          <c:h val="0.458927165354330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'[Gráfico no Microsoft PowerPoint]Folha1'!$B$31</c:f>
              <c:strCache>
                <c:ptCount val="1"/>
                <c:pt idx="0">
                  <c:v> Resultado Operacional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ash"/>
              </a:ln>
              <a:effectLst/>
            </c:spPr>
            <c:trendlineType val="exp"/>
            <c:dispRSqr val="0"/>
            <c:dispEq val="0"/>
          </c:trendline>
          <c:cat>
            <c:numRef>
              <c:f>'[Gráfico no Microsoft PowerPoint]Folha1'!$D$30:$F$30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'[Gráfico no Microsoft PowerPoint]Folha1'!$D$31:$F$31</c:f>
              <c:numCache>
                <c:formatCode>_(* #,##0.00_);_(* \(#,##0.00\);_(* "-"??_);_(@_)</c:formatCode>
                <c:ptCount val="3"/>
                <c:pt idx="0">
                  <c:v>12423.267516</c:v>
                </c:pt>
                <c:pt idx="1">
                  <c:v>13632.319090999999</c:v>
                </c:pt>
                <c:pt idx="2">
                  <c:v>15415.827289000001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A1-45C8-882A-E717E2905EA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697076879"/>
        <c:axId val="697077295"/>
      </c:barChart>
      <c:catAx>
        <c:axId val="69707687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7077295"/>
        <c:crosses val="autoZero"/>
        <c:auto val="1"/>
        <c:lblAlgn val="ctr"/>
        <c:lblOffset val="100"/>
        <c:noMultiLvlLbl val="0"/>
      </c:catAx>
      <c:valAx>
        <c:axId val="697077295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none"/>
        <c:minorTickMark val="none"/>
        <c:tickLblPos val="nextTo"/>
        <c:crossAx val="6970768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cap="all" spc="120" normalizeH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0555555555555555E-2"/>
          <c:y val="0.36983850976961213"/>
          <c:w val="0.93888888888888888"/>
          <c:h val="0.533001239428404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'[Gráfico no Microsoft PowerPoint]Folha1'!$B$34</c:f>
              <c:strCache>
                <c:ptCount val="1"/>
                <c:pt idx="0">
                  <c:v>Resultado Líquido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ash"/>
              </a:ln>
              <a:effectLst/>
            </c:spPr>
            <c:trendlineType val="exp"/>
            <c:dispRSqr val="0"/>
            <c:dispEq val="0"/>
          </c:trendline>
          <c:cat>
            <c:numRef>
              <c:f>'[Gráfico no Microsoft PowerPoint]Folha1'!$D$33:$F$33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'[Gráfico no Microsoft PowerPoint]Folha1'!$D$34:$F$34</c:f>
              <c:numCache>
                <c:formatCode>_(* #,##0.00_);_(* \(#,##0.00\);_(* "-"??_);_(@_)</c:formatCode>
                <c:ptCount val="3"/>
                <c:pt idx="0">
                  <c:v>1867.8499074099998</c:v>
                </c:pt>
                <c:pt idx="1">
                  <c:v>8797.0506010000008</c:v>
                </c:pt>
                <c:pt idx="2">
                  <c:v>11899.424464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C7-42FC-A4D8-8A5FFC961C3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702197071"/>
        <c:axId val="702187503"/>
      </c:barChart>
      <c:catAx>
        <c:axId val="70219707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2187503"/>
        <c:crosses val="autoZero"/>
        <c:auto val="1"/>
        <c:lblAlgn val="ctr"/>
        <c:lblOffset val="100"/>
        <c:noMultiLvlLbl val="0"/>
      </c:catAx>
      <c:valAx>
        <c:axId val="702187503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none"/>
        <c:minorTickMark val="none"/>
        <c:tickLblPos val="nextTo"/>
        <c:crossAx val="7021970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0555555555555555E-2"/>
          <c:y val="0.44493073782443859"/>
          <c:w val="0.93888888888888888"/>
          <c:h val="0.445038276465441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'[Gráfico no Microsoft PowerPoint]Folha1'!$B$36</c:f>
              <c:strCache>
                <c:ptCount val="1"/>
                <c:pt idx="0">
                  <c:v>Volume de vendas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ash"/>
              </a:ln>
              <a:effectLst/>
            </c:spPr>
            <c:trendlineType val="exp"/>
            <c:dispRSqr val="0"/>
            <c:dispEq val="0"/>
          </c:trendline>
          <c:cat>
            <c:numRef>
              <c:f>'[Gráfico no Microsoft PowerPoint]Folha1'!$D$35:$F$35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'[Gráfico no Microsoft PowerPoint]Folha1'!$D$36:$F$36</c:f>
              <c:numCache>
                <c:formatCode>_(* #,##0.00_);_(* \(#,##0.00\);_(* "-"??_);_(@_)</c:formatCode>
                <c:ptCount val="3"/>
                <c:pt idx="0">
                  <c:v>122873.1680775</c:v>
                </c:pt>
                <c:pt idx="1">
                  <c:v>127478.915719</c:v>
                </c:pt>
                <c:pt idx="2">
                  <c:v>156753.73008450001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99-474B-9EF1-37AE8DD581D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550826480"/>
        <c:axId val="550823984"/>
      </c:barChart>
      <c:catAx>
        <c:axId val="5508264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0823984"/>
        <c:crosses val="autoZero"/>
        <c:auto val="1"/>
        <c:lblAlgn val="ctr"/>
        <c:lblOffset val="100"/>
        <c:noMultiLvlLbl val="0"/>
      </c:catAx>
      <c:valAx>
        <c:axId val="550823984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none"/>
        <c:minorTickMark val="none"/>
        <c:tickLblPos val="nextTo"/>
        <c:crossAx val="550826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0555555555555555E-2"/>
          <c:y val="0.41912037037037037"/>
          <c:w val="0.93888888888888888"/>
          <c:h val="0.482075313502478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'[Gráfico no Microsoft PowerPoint]Folha1'!$B$39</c:f>
              <c:strCache>
                <c:ptCount val="1"/>
                <c:pt idx="0">
                  <c:v>EBITDA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ash"/>
              </a:ln>
              <a:effectLst/>
            </c:spPr>
            <c:trendlineType val="exp"/>
            <c:dispRSqr val="0"/>
            <c:dispEq val="0"/>
          </c:trendline>
          <c:cat>
            <c:numRef>
              <c:f>'[Gráfico no Microsoft PowerPoint]Folha1'!$C$38:$E$38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'[Gráfico no Microsoft PowerPoint]Folha1'!$C$39:$E$39</c:f>
              <c:numCache>
                <c:formatCode>_(* #,##0.00_);_(* \(#,##0.00\);_(* "-"??_);_(@_)</c:formatCode>
                <c:ptCount val="3"/>
                <c:pt idx="0">
                  <c:v>32835</c:v>
                </c:pt>
                <c:pt idx="1">
                  <c:v>35950</c:v>
                </c:pt>
                <c:pt idx="2">
                  <c:v>35729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B6-411B-8A9A-6197E176919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598701504"/>
        <c:axId val="598711488"/>
      </c:barChart>
      <c:catAx>
        <c:axId val="598701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8711488"/>
        <c:crosses val="autoZero"/>
        <c:auto val="1"/>
        <c:lblAlgn val="ctr"/>
        <c:lblOffset val="100"/>
        <c:noMultiLvlLbl val="0"/>
      </c:catAx>
      <c:valAx>
        <c:axId val="598711488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none"/>
        <c:minorTickMark val="none"/>
        <c:tickLblPos val="nextTo"/>
        <c:crossAx val="598701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6281821666617523E-2"/>
          <c:y val="0.11312766530302382"/>
          <c:w val="0.96743635666676497"/>
          <c:h val="0.74021985903436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Folha1!$B$37</c:f>
              <c:strCache>
                <c:ptCount val="1"/>
                <c:pt idx="0">
                  <c:v>Dividendos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1.7577282953426428E-2"/>
                  <c:y val="-2.625674524110174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CC6-46F7-8C89-9A53BC74A9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E87D37"/>
                </a:solidFill>
                <a:prstDash val="sysDash"/>
                <a:tailEnd type="triangle" w="lg" len="lg"/>
              </a:ln>
              <a:effectLst/>
            </c:spPr>
            <c:trendlineType val="exp"/>
            <c:dispRSqr val="0"/>
            <c:dispEq val="0"/>
          </c:trendline>
          <c:cat>
            <c:numRef>
              <c:f>Folha1!$C$36:$G$36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Folha1!$C$37:$G$37</c:f>
              <c:numCache>
                <c:formatCode>_(* #,##0.00_);_(* \(#,##0.00\);_(* "-"??_);_(@_)</c:formatCode>
                <c:ptCount val="5"/>
                <c:pt idx="0">
                  <c:v>2044.1466925</c:v>
                </c:pt>
                <c:pt idx="1">
                  <c:v>6279.5267969300003</c:v>
                </c:pt>
                <c:pt idx="2">
                  <c:v>5845.1234553099994</c:v>
                </c:pt>
                <c:pt idx="3">
                  <c:v>7739.2181222399995</c:v>
                </c:pt>
                <c:pt idx="4">
                  <c:v>8980.678998540001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C6-46F7-8C89-9A53BC74A9D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606367615"/>
        <c:axId val="606370111"/>
      </c:barChart>
      <c:catAx>
        <c:axId val="60636761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6370111"/>
        <c:crosses val="autoZero"/>
        <c:auto val="1"/>
        <c:lblAlgn val="ctr"/>
        <c:lblOffset val="100"/>
        <c:noMultiLvlLbl val="0"/>
      </c:catAx>
      <c:valAx>
        <c:axId val="606370111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none"/>
        <c:minorTickMark val="none"/>
        <c:tickLblPos val="nextTo"/>
        <c:crossAx val="6063676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3917FD-8CEA-4D97-8248-DC846493BCA4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pt-PT"/>
        </a:p>
      </dgm:t>
    </dgm:pt>
    <dgm:pt modelId="{FC04F30A-EC56-46B9-B72F-AE72462EFEA3}">
      <dgm:prSet/>
      <dgm:spPr/>
      <dgm:t>
        <a:bodyPr/>
        <a:lstStyle/>
        <a:p>
          <a:pPr algn="just" rtl="0"/>
          <a:r>
            <a:rPr lang="pt-PT" b="0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1. Introdução</a:t>
          </a:r>
        </a:p>
      </dgm:t>
    </dgm:pt>
    <dgm:pt modelId="{CC36818F-626A-4AF1-8CA8-E432B19D2934}" type="parTrans" cxnId="{F1F1C819-1E85-477B-8940-ED25CFA17751}">
      <dgm:prSet/>
      <dgm:spPr/>
      <dgm:t>
        <a:bodyPr/>
        <a:lstStyle/>
        <a:p>
          <a:endParaRPr lang="pt-PT" b="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gm:t>
    </dgm:pt>
    <dgm:pt modelId="{8ECD04D3-DC04-469D-AC9C-EC6AA1931E1A}" type="sibTrans" cxnId="{F1F1C819-1E85-477B-8940-ED25CFA17751}">
      <dgm:prSet/>
      <dgm:spPr/>
      <dgm:t>
        <a:bodyPr/>
        <a:lstStyle/>
        <a:p>
          <a:endParaRPr lang="pt-PT" b="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gm:t>
    </dgm:pt>
    <dgm:pt modelId="{936E9EB3-6886-45CB-A69C-B57D9FD4A09F}">
      <dgm:prSet/>
      <dgm:spPr/>
      <dgm:t>
        <a:bodyPr/>
        <a:lstStyle/>
        <a:p>
          <a:pPr algn="just" rtl="0"/>
          <a:r>
            <a:rPr lang="pt-PT" b="0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2. </a:t>
          </a:r>
          <a:r>
            <a:rPr lang="pt-PT" b="0" noProof="0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Conjuntura Macroeconómica</a:t>
          </a:r>
          <a:endParaRPr lang="pt-PT" b="0" dirty="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gm:t>
    </dgm:pt>
    <dgm:pt modelId="{EE7836E0-3BEC-455A-8794-31990F523B74}" type="parTrans" cxnId="{BE01C189-571A-40A0-AA93-FEE225EED37D}">
      <dgm:prSet/>
      <dgm:spPr/>
      <dgm:t>
        <a:bodyPr/>
        <a:lstStyle/>
        <a:p>
          <a:endParaRPr lang="pt-PT" b="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gm:t>
    </dgm:pt>
    <dgm:pt modelId="{61DA9DEA-A06E-4054-80A6-1F91B9CD1E3C}" type="sibTrans" cxnId="{BE01C189-571A-40A0-AA93-FEE225EED37D}">
      <dgm:prSet/>
      <dgm:spPr/>
      <dgm:t>
        <a:bodyPr/>
        <a:lstStyle/>
        <a:p>
          <a:endParaRPr lang="pt-PT" b="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gm:t>
    </dgm:pt>
    <dgm:pt modelId="{4F1B79DF-D647-4755-8E42-EEBE48069F1B}">
      <dgm:prSet/>
      <dgm:spPr/>
      <dgm:t>
        <a:bodyPr/>
        <a:lstStyle/>
        <a:p>
          <a:pPr algn="just" rtl="0"/>
          <a:r>
            <a:rPr lang="pt-PT" b="0" noProof="0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4. </a:t>
          </a:r>
          <a:r>
            <a:rPr lang="pt-BR" b="0" noProof="0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Contribuição para a Economia</a:t>
          </a:r>
          <a:endParaRPr lang="pt-PT" b="0" noProof="0" dirty="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gm:t>
    </dgm:pt>
    <dgm:pt modelId="{02B5CB54-11ED-473B-ACBD-DCD2E1BBE527}" type="parTrans" cxnId="{9A74E8E8-7EF7-4E96-A49E-2BC9002C4335}">
      <dgm:prSet/>
      <dgm:spPr/>
      <dgm:t>
        <a:bodyPr/>
        <a:lstStyle/>
        <a:p>
          <a:endParaRPr lang="en-GB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41907385-8243-4F5D-8E68-437FB5F389B8}" type="sibTrans" cxnId="{9A74E8E8-7EF7-4E96-A49E-2BC9002C4335}">
      <dgm:prSet/>
      <dgm:spPr/>
      <dgm:t>
        <a:bodyPr/>
        <a:lstStyle/>
        <a:p>
          <a:endParaRPr lang="en-GB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762CC3B0-2737-47DD-9133-50293BAE0811}">
      <dgm:prSet/>
      <dgm:spPr/>
      <dgm:t>
        <a:bodyPr/>
        <a:lstStyle/>
        <a:p>
          <a:pPr algn="just" rtl="0"/>
          <a:r>
            <a:rPr lang="pt-PT" b="0" noProof="0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6. Desafios</a:t>
          </a:r>
        </a:p>
      </dgm:t>
    </dgm:pt>
    <dgm:pt modelId="{0A014650-9416-4496-9CB6-A5AC1C47B8F2}" type="sibTrans" cxnId="{1220771A-B8D0-4246-9E15-AE6EA7F3D046}">
      <dgm:prSet/>
      <dgm:spPr/>
      <dgm:t>
        <a:bodyPr/>
        <a:lstStyle/>
        <a:p>
          <a:endParaRPr lang="en-GB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FC8C42CB-359B-4C29-84CD-5DCB4459C62F}" type="parTrans" cxnId="{1220771A-B8D0-4246-9E15-AE6EA7F3D046}">
      <dgm:prSet/>
      <dgm:spPr/>
      <dgm:t>
        <a:bodyPr/>
        <a:lstStyle/>
        <a:p>
          <a:endParaRPr lang="en-GB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24AA9B6E-BBC9-4347-9950-67A4D485C2AB}">
      <dgm:prSet/>
      <dgm:spPr/>
      <dgm:t>
        <a:bodyPr/>
        <a:lstStyle/>
        <a:p>
          <a:pPr algn="just" rtl="0"/>
          <a:r>
            <a:rPr lang="pt-PT" b="0" noProof="0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5. Conclusões </a:t>
          </a:r>
        </a:p>
      </dgm:t>
    </dgm:pt>
    <dgm:pt modelId="{B6B702BE-02AF-4DD8-8214-35DC7C9781C5}" type="sibTrans" cxnId="{6CEC446B-6A8B-42A0-BA5E-B19EE94A9448}">
      <dgm:prSet/>
      <dgm:spPr/>
      <dgm:t>
        <a:bodyPr/>
        <a:lstStyle/>
        <a:p>
          <a:endParaRPr lang="en-GB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E3B8FA1B-FEBF-4B5E-BFF2-567ADBEC0007}" type="parTrans" cxnId="{6CEC446B-6A8B-42A0-BA5E-B19EE94A9448}">
      <dgm:prSet/>
      <dgm:spPr/>
      <dgm:t>
        <a:bodyPr/>
        <a:lstStyle/>
        <a:p>
          <a:endParaRPr lang="en-GB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208B56BD-4114-4988-82BB-5CABC99906BB}">
      <dgm:prSet/>
      <dgm:spPr/>
      <dgm:t>
        <a:bodyPr/>
        <a:lstStyle/>
        <a:p>
          <a:pPr algn="just" rtl="0"/>
          <a:r>
            <a:rPr lang="pt-PT" b="0" noProof="0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3. Desempenho Económico-Financeiro</a:t>
          </a:r>
          <a:endParaRPr lang="pt-PT" b="0" dirty="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gm:t>
    </dgm:pt>
    <dgm:pt modelId="{19A5FB38-F86A-4D7D-84ED-00F715AD9C34}" type="parTrans" cxnId="{E69E9E1D-9B77-472C-BF39-58D879E7A0A5}">
      <dgm:prSet/>
      <dgm:spPr/>
      <dgm:t>
        <a:bodyPr/>
        <a:lstStyle/>
        <a:p>
          <a:endParaRPr lang="pt-PT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9591F302-83EB-4376-A707-B38FDD5EA2F0}" type="sibTrans" cxnId="{E69E9E1D-9B77-472C-BF39-58D879E7A0A5}">
      <dgm:prSet/>
      <dgm:spPr/>
      <dgm:t>
        <a:bodyPr/>
        <a:lstStyle/>
        <a:p>
          <a:endParaRPr lang="pt-PT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CAD6D3B6-1B53-4DC6-A5E9-B25AEEE90539}" type="pres">
      <dgm:prSet presAssocID="{643917FD-8CEA-4D97-8248-DC846493BCA4}" presName="vert0" presStyleCnt="0">
        <dgm:presLayoutVars>
          <dgm:dir/>
          <dgm:animOne val="branch"/>
          <dgm:animLvl val="lvl"/>
        </dgm:presLayoutVars>
      </dgm:prSet>
      <dgm:spPr/>
    </dgm:pt>
    <dgm:pt modelId="{3D9C1130-7A8F-48F2-A66F-ED1E100679CD}" type="pres">
      <dgm:prSet presAssocID="{FC04F30A-EC56-46B9-B72F-AE72462EFEA3}" presName="thickLine" presStyleLbl="alignNode1" presStyleIdx="0" presStyleCnt="6"/>
      <dgm:spPr/>
    </dgm:pt>
    <dgm:pt modelId="{A26A8C9D-6853-47B8-8F59-05C54BA91635}" type="pres">
      <dgm:prSet presAssocID="{FC04F30A-EC56-46B9-B72F-AE72462EFEA3}" presName="horz1" presStyleCnt="0"/>
      <dgm:spPr/>
    </dgm:pt>
    <dgm:pt modelId="{F9F55450-E268-406E-A6A9-1D737EC30437}" type="pres">
      <dgm:prSet presAssocID="{FC04F30A-EC56-46B9-B72F-AE72462EFEA3}" presName="tx1" presStyleLbl="revTx" presStyleIdx="0" presStyleCnt="6"/>
      <dgm:spPr/>
    </dgm:pt>
    <dgm:pt modelId="{981B596A-45F9-4C7C-BC02-2B6B2FB2DD2F}" type="pres">
      <dgm:prSet presAssocID="{FC04F30A-EC56-46B9-B72F-AE72462EFEA3}" presName="vert1" presStyleCnt="0"/>
      <dgm:spPr/>
    </dgm:pt>
    <dgm:pt modelId="{18E1A38E-4207-4EF2-9A5D-1E49999D106C}" type="pres">
      <dgm:prSet presAssocID="{936E9EB3-6886-45CB-A69C-B57D9FD4A09F}" presName="thickLine" presStyleLbl="alignNode1" presStyleIdx="1" presStyleCnt="6"/>
      <dgm:spPr/>
    </dgm:pt>
    <dgm:pt modelId="{D0EEBFCA-149C-4F5A-BCDE-A6C9778ECA52}" type="pres">
      <dgm:prSet presAssocID="{936E9EB3-6886-45CB-A69C-B57D9FD4A09F}" presName="horz1" presStyleCnt="0"/>
      <dgm:spPr/>
    </dgm:pt>
    <dgm:pt modelId="{E1D6942A-3CCE-4488-896F-BD87DD62736A}" type="pres">
      <dgm:prSet presAssocID="{936E9EB3-6886-45CB-A69C-B57D9FD4A09F}" presName="tx1" presStyleLbl="revTx" presStyleIdx="1" presStyleCnt="6"/>
      <dgm:spPr/>
    </dgm:pt>
    <dgm:pt modelId="{83E4B0D9-FD6A-4215-BB9A-0504EAA4079A}" type="pres">
      <dgm:prSet presAssocID="{936E9EB3-6886-45CB-A69C-B57D9FD4A09F}" presName="vert1" presStyleCnt="0"/>
      <dgm:spPr/>
    </dgm:pt>
    <dgm:pt modelId="{0DD8A162-A56C-4AFA-B9F6-7635B9ADB0A2}" type="pres">
      <dgm:prSet presAssocID="{208B56BD-4114-4988-82BB-5CABC99906BB}" presName="thickLine" presStyleLbl="alignNode1" presStyleIdx="2" presStyleCnt="6"/>
      <dgm:spPr/>
    </dgm:pt>
    <dgm:pt modelId="{48AF6208-F70F-4FAE-8BC5-40398349490C}" type="pres">
      <dgm:prSet presAssocID="{208B56BD-4114-4988-82BB-5CABC99906BB}" presName="horz1" presStyleCnt="0"/>
      <dgm:spPr/>
    </dgm:pt>
    <dgm:pt modelId="{94A23330-9A0A-44CB-97AA-32224ADC3583}" type="pres">
      <dgm:prSet presAssocID="{208B56BD-4114-4988-82BB-5CABC99906BB}" presName="tx1" presStyleLbl="revTx" presStyleIdx="2" presStyleCnt="6"/>
      <dgm:spPr/>
    </dgm:pt>
    <dgm:pt modelId="{D7BE9BD0-46F3-4E9E-8A71-256143FA8654}" type="pres">
      <dgm:prSet presAssocID="{208B56BD-4114-4988-82BB-5CABC99906BB}" presName="vert1" presStyleCnt="0"/>
      <dgm:spPr/>
    </dgm:pt>
    <dgm:pt modelId="{967D3458-9D40-4FA4-986B-9AF048D20955}" type="pres">
      <dgm:prSet presAssocID="{4F1B79DF-D647-4755-8E42-EEBE48069F1B}" presName="thickLine" presStyleLbl="alignNode1" presStyleIdx="3" presStyleCnt="6"/>
      <dgm:spPr/>
    </dgm:pt>
    <dgm:pt modelId="{2F16AE14-9A47-41FE-A729-4D8E9772CEA7}" type="pres">
      <dgm:prSet presAssocID="{4F1B79DF-D647-4755-8E42-EEBE48069F1B}" presName="horz1" presStyleCnt="0"/>
      <dgm:spPr/>
    </dgm:pt>
    <dgm:pt modelId="{EAB64276-CC34-4E28-A22C-54D891276E8A}" type="pres">
      <dgm:prSet presAssocID="{4F1B79DF-D647-4755-8E42-EEBE48069F1B}" presName="tx1" presStyleLbl="revTx" presStyleIdx="3" presStyleCnt="6"/>
      <dgm:spPr/>
    </dgm:pt>
    <dgm:pt modelId="{973F404C-AA03-4772-AF0D-A555A8BD3E5F}" type="pres">
      <dgm:prSet presAssocID="{4F1B79DF-D647-4755-8E42-EEBE48069F1B}" presName="vert1" presStyleCnt="0"/>
      <dgm:spPr/>
    </dgm:pt>
    <dgm:pt modelId="{51242A31-3720-4874-94D2-A2991B09181C}" type="pres">
      <dgm:prSet presAssocID="{24AA9B6E-BBC9-4347-9950-67A4D485C2AB}" presName="thickLine" presStyleLbl="alignNode1" presStyleIdx="4" presStyleCnt="6"/>
      <dgm:spPr/>
    </dgm:pt>
    <dgm:pt modelId="{1EFE7C34-48FE-4375-8886-FBB330FF1743}" type="pres">
      <dgm:prSet presAssocID="{24AA9B6E-BBC9-4347-9950-67A4D485C2AB}" presName="horz1" presStyleCnt="0"/>
      <dgm:spPr/>
    </dgm:pt>
    <dgm:pt modelId="{C4E0CC07-32DC-45DC-942E-D7677E191377}" type="pres">
      <dgm:prSet presAssocID="{24AA9B6E-BBC9-4347-9950-67A4D485C2AB}" presName="tx1" presStyleLbl="revTx" presStyleIdx="4" presStyleCnt="6"/>
      <dgm:spPr/>
    </dgm:pt>
    <dgm:pt modelId="{E7A8473D-E162-4E47-908E-198642E18C05}" type="pres">
      <dgm:prSet presAssocID="{24AA9B6E-BBC9-4347-9950-67A4D485C2AB}" presName="vert1" presStyleCnt="0"/>
      <dgm:spPr/>
    </dgm:pt>
    <dgm:pt modelId="{5F5ABD28-6783-4EBE-BE89-B3C15DFD7ED2}" type="pres">
      <dgm:prSet presAssocID="{762CC3B0-2737-47DD-9133-50293BAE0811}" presName="thickLine" presStyleLbl="alignNode1" presStyleIdx="5" presStyleCnt="6"/>
      <dgm:spPr/>
    </dgm:pt>
    <dgm:pt modelId="{29836E40-F1AC-4635-A93E-F0BCC862C31A}" type="pres">
      <dgm:prSet presAssocID="{762CC3B0-2737-47DD-9133-50293BAE0811}" presName="horz1" presStyleCnt="0"/>
      <dgm:spPr/>
    </dgm:pt>
    <dgm:pt modelId="{3FB6DF2D-3540-4BEB-A946-A53AB359BAC7}" type="pres">
      <dgm:prSet presAssocID="{762CC3B0-2737-47DD-9133-50293BAE0811}" presName="tx1" presStyleLbl="revTx" presStyleIdx="5" presStyleCnt="6"/>
      <dgm:spPr/>
    </dgm:pt>
    <dgm:pt modelId="{65F12334-3E32-44BF-828D-D651EC99202A}" type="pres">
      <dgm:prSet presAssocID="{762CC3B0-2737-47DD-9133-50293BAE0811}" presName="vert1" presStyleCnt="0"/>
      <dgm:spPr/>
    </dgm:pt>
  </dgm:ptLst>
  <dgm:cxnLst>
    <dgm:cxn modelId="{F1F1C819-1E85-477B-8940-ED25CFA17751}" srcId="{643917FD-8CEA-4D97-8248-DC846493BCA4}" destId="{FC04F30A-EC56-46B9-B72F-AE72462EFEA3}" srcOrd="0" destOrd="0" parTransId="{CC36818F-626A-4AF1-8CA8-E432B19D2934}" sibTransId="{8ECD04D3-DC04-469D-AC9C-EC6AA1931E1A}"/>
    <dgm:cxn modelId="{1220771A-B8D0-4246-9E15-AE6EA7F3D046}" srcId="{643917FD-8CEA-4D97-8248-DC846493BCA4}" destId="{762CC3B0-2737-47DD-9133-50293BAE0811}" srcOrd="5" destOrd="0" parTransId="{FC8C42CB-359B-4C29-84CD-5DCB4459C62F}" sibTransId="{0A014650-9416-4496-9CB6-A5AC1C47B8F2}"/>
    <dgm:cxn modelId="{E69E9E1D-9B77-472C-BF39-58D879E7A0A5}" srcId="{643917FD-8CEA-4D97-8248-DC846493BCA4}" destId="{208B56BD-4114-4988-82BB-5CABC99906BB}" srcOrd="2" destOrd="0" parTransId="{19A5FB38-F86A-4D7D-84ED-00F715AD9C34}" sibTransId="{9591F302-83EB-4376-A707-B38FDD5EA2F0}"/>
    <dgm:cxn modelId="{11D1FD2E-5B5D-4E15-9A1F-31782CCEC215}" type="presOf" srcId="{4F1B79DF-D647-4755-8E42-EEBE48069F1B}" destId="{EAB64276-CC34-4E28-A22C-54D891276E8A}" srcOrd="0" destOrd="0" presId="urn:microsoft.com/office/officeart/2008/layout/LinedList"/>
    <dgm:cxn modelId="{7080B03E-6538-48A7-B898-FCD01E867954}" type="presOf" srcId="{936E9EB3-6886-45CB-A69C-B57D9FD4A09F}" destId="{E1D6942A-3CCE-4488-896F-BD87DD62736A}" srcOrd="0" destOrd="0" presId="urn:microsoft.com/office/officeart/2008/layout/LinedList"/>
    <dgm:cxn modelId="{5F760040-63EB-4BA4-8DC3-36C94FEC6A43}" type="presOf" srcId="{FC04F30A-EC56-46B9-B72F-AE72462EFEA3}" destId="{F9F55450-E268-406E-A6A9-1D737EC30437}" srcOrd="0" destOrd="0" presId="urn:microsoft.com/office/officeart/2008/layout/LinedList"/>
    <dgm:cxn modelId="{6CEC446B-6A8B-42A0-BA5E-B19EE94A9448}" srcId="{643917FD-8CEA-4D97-8248-DC846493BCA4}" destId="{24AA9B6E-BBC9-4347-9950-67A4D485C2AB}" srcOrd="4" destOrd="0" parTransId="{E3B8FA1B-FEBF-4B5E-BFF2-567ADBEC0007}" sibTransId="{B6B702BE-02AF-4DD8-8214-35DC7C9781C5}"/>
    <dgm:cxn modelId="{BE01C189-571A-40A0-AA93-FEE225EED37D}" srcId="{643917FD-8CEA-4D97-8248-DC846493BCA4}" destId="{936E9EB3-6886-45CB-A69C-B57D9FD4A09F}" srcOrd="1" destOrd="0" parTransId="{EE7836E0-3BEC-455A-8794-31990F523B74}" sibTransId="{61DA9DEA-A06E-4054-80A6-1F91B9CD1E3C}"/>
    <dgm:cxn modelId="{D4AA4AB5-E02E-42FC-A9E9-94CF39C2E085}" type="presOf" srcId="{208B56BD-4114-4988-82BB-5CABC99906BB}" destId="{94A23330-9A0A-44CB-97AA-32224ADC3583}" srcOrd="0" destOrd="0" presId="urn:microsoft.com/office/officeart/2008/layout/LinedList"/>
    <dgm:cxn modelId="{C9E0FDD2-B51B-4058-AA6A-1E39B2E55770}" type="presOf" srcId="{24AA9B6E-BBC9-4347-9950-67A4D485C2AB}" destId="{C4E0CC07-32DC-45DC-942E-D7677E191377}" srcOrd="0" destOrd="0" presId="urn:microsoft.com/office/officeart/2008/layout/LinedList"/>
    <dgm:cxn modelId="{FFC0FDDD-8E8A-440A-AA20-BABFBD0C7C42}" type="presOf" srcId="{643917FD-8CEA-4D97-8248-DC846493BCA4}" destId="{CAD6D3B6-1B53-4DC6-A5E9-B25AEEE90539}" srcOrd="0" destOrd="0" presId="urn:microsoft.com/office/officeart/2008/layout/LinedList"/>
    <dgm:cxn modelId="{9A74E8E8-7EF7-4E96-A49E-2BC9002C4335}" srcId="{643917FD-8CEA-4D97-8248-DC846493BCA4}" destId="{4F1B79DF-D647-4755-8E42-EEBE48069F1B}" srcOrd="3" destOrd="0" parTransId="{02B5CB54-11ED-473B-ACBD-DCD2E1BBE527}" sibTransId="{41907385-8243-4F5D-8E68-437FB5F389B8}"/>
    <dgm:cxn modelId="{F9F936FE-FBC7-4CB8-B04F-081695647A6C}" type="presOf" srcId="{762CC3B0-2737-47DD-9133-50293BAE0811}" destId="{3FB6DF2D-3540-4BEB-A946-A53AB359BAC7}" srcOrd="0" destOrd="0" presId="urn:microsoft.com/office/officeart/2008/layout/LinedList"/>
    <dgm:cxn modelId="{B1C9CA24-9235-4E0E-9E23-77D13B5DE26D}" type="presParOf" srcId="{CAD6D3B6-1B53-4DC6-A5E9-B25AEEE90539}" destId="{3D9C1130-7A8F-48F2-A66F-ED1E100679CD}" srcOrd="0" destOrd="0" presId="urn:microsoft.com/office/officeart/2008/layout/LinedList"/>
    <dgm:cxn modelId="{A85AE71A-2480-42F9-8267-7CBC3A287E6F}" type="presParOf" srcId="{CAD6D3B6-1B53-4DC6-A5E9-B25AEEE90539}" destId="{A26A8C9D-6853-47B8-8F59-05C54BA91635}" srcOrd="1" destOrd="0" presId="urn:microsoft.com/office/officeart/2008/layout/LinedList"/>
    <dgm:cxn modelId="{A54C4C8F-DFFA-4F1A-B4A8-9F000C062981}" type="presParOf" srcId="{A26A8C9D-6853-47B8-8F59-05C54BA91635}" destId="{F9F55450-E268-406E-A6A9-1D737EC30437}" srcOrd="0" destOrd="0" presId="urn:microsoft.com/office/officeart/2008/layout/LinedList"/>
    <dgm:cxn modelId="{114A3302-4572-4D64-8D5B-7F14AF9B967E}" type="presParOf" srcId="{A26A8C9D-6853-47B8-8F59-05C54BA91635}" destId="{981B596A-45F9-4C7C-BC02-2B6B2FB2DD2F}" srcOrd="1" destOrd="0" presId="urn:microsoft.com/office/officeart/2008/layout/LinedList"/>
    <dgm:cxn modelId="{689625AB-5C00-4E54-A47B-0B9B72254BA7}" type="presParOf" srcId="{CAD6D3B6-1B53-4DC6-A5E9-B25AEEE90539}" destId="{18E1A38E-4207-4EF2-9A5D-1E49999D106C}" srcOrd="2" destOrd="0" presId="urn:microsoft.com/office/officeart/2008/layout/LinedList"/>
    <dgm:cxn modelId="{76DEF493-272E-4D1E-A501-A8A3B18C149D}" type="presParOf" srcId="{CAD6D3B6-1B53-4DC6-A5E9-B25AEEE90539}" destId="{D0EEBFCA-149C-4F5A-BCDE-A6C9778ECA52}" srcOrd="3" destOrd="0" presId="urn:microsoft.com/office/officeart/2008/layout/LinedList"/>
    <dgm:cxn modelId="{7DE6E6A5-65AE-40E1-92BF-976ED82DB89D}" type="presParOf" srcId="{D0EEBFCA-149C-4F5A-BCDE-A6C9778ECA52}" destId="{E1D6942A-3CCE-4488-896F-BD87DD62736A}" srcOrd="0" destOrd="0" presId="urn:microsoft.com/office/officeart/2008/layout/LinedList"/>
    <dgm:cxn modelId="{4D99DCFD-4452-49FC-A260-2969E50C314E}" type="presParOf" srcId="{D0EEBFCA-149C-4F5A-BCDE-A6C9778ECA52}" destId="{83E4B0D9-FD6A-4215-BB9A-0504EAA4079A}" srcOrd="1" destOrd="0" presId="urn:microsoft.com/office/officeart/2008/layout/LinedList"/>
    <dgm:cxn modelId="{B03D0433-8AAD-4590-8176-B7BF0AF10B8D}" type="presParOf" srcId="{CAD6D3B6-1B53-4DC6-A5E9-B25AEEE90539}" destId="{0DD8A162-A56C-4AFA-B9F6-7635B9ADB0A2}" srcOrd="4" destOrd="0" presId="urn:microsoft.com/office/officeart/2008/layout/LinedList"/>
    <dgm:cxn modelId="{6A4D4B71-B5CF-4E70-B93F-0CC677EFA18E}" type="presParOf" srcId="{CAD6D3B6-1B53-4DC6-A5E9-B25AEEE90539}" destId="{48AF6208-F70F-4FAE-8BC5-40398349490C}" srcOrd="5" destOrd="0" presId="urn:microsoft.com/office/officeart/2008/layout/LinedList"/>
    <dgm:cxn modelId="{B131DD53-764C-400E-80F3-5C8BC48B8B11}" type="presParOf" srcId="{48AF6208-F70F-4FAE-8BC5-40398349490C}" destId="{94A23330-9A0A-44CB-97AA-32224ADC3583}" srcOrd="0" destOrd="0" presId="urn:microsoft.com/office/officeart/2008/layout/LinedList"/>
    <dgm:cxn modelId="{AC4D7D40-0AE2-473A-9F8C-A7444C9C2887}" type="presParOf" srcId="{48AF6208-F70F-4FAE-8BC5-40398349490C}" destId="{D7BE9BD0-46F3-4E9E-8A71-256143FA8654}" srcOrd="1" destOrd="0" presId="urn:microsoft.com/office/officeart/2008/layout/LinedList"/>
    <dgm:cxn modelId="{822EF13F-5DF5-44DB-94EF-D6B35A3CE6B1}" type="presParOf" srcId="{CAD6D3B6-1B53-4DC6-A5E9-B25AEEE90539}" destId="{967D3458-9D40-4FA4-986B-9AF048D20955}" srcOrd="6" destOrd="0" presId="urn:microsoft.com/office/officeart/2008/layout/LinedList"/>
    <dgm:cxn modelId="{D8B75B0D-AA55-4CA3-AEE0-1328F35AB91C}" type="presParOf" srcId="{CAD6D3B6-1B53-4DC6-A5E9-B25AEEE90539}" destId="{2F16AE14-9A47-41FE-A729-4D8E9772CEA7}" srcOrd="7" destOrd="0" presId="urn:microsoft.com/office/officeart/2008/layout/LinedList"/>
    <dgm:cxn modelId="{497D0087-A8F8-4D54-8EA6-C09415F231BC}" type="presParOf" srcId="{2F16AE14-9A47-41FE-A729-4D8E9772CEA7}" destId="{EAB64276-CC34-4E28-A22C-54D891276E8A}" srcOrd="0" destOrd="0" presId="urn:microsoft.com/office/officeart/2008/layout/LinedList"/>
    <dgm:cxn modelId="{DF6F149B-9FD5-4765-BDAD-90F5492A920A}" type="presParOf" srcId="{2F16AE14-9A47-41FE-A729-4D8E9772CEA7}" destId="{973F404C-AA03-4772-AF0D-A555A8BD3E5F}" srcOrd="1" destOrd="0" presId="urn:microsoft.com/office/officeart/2008/layout/LinedList"/>
    <dgm:cxn modelId="{16F40171-054D-4BF7-8607-1A2ACE0BBE99}" type="presParOf" srcId="{CAD6D3B6-1B53-4DC6-A5E9-B25AEEE90539}" destId="{51242A31-3720-4874-94D2-A2991B09181C}" srcOrd="8" destOrd="0" presId="urn:microsoft.com/office/officeart/2008/layout/LinedList"/>
    <dgm:cxn modelId="{7DA1E5BB-CB0C-4EB0-8BE4-CE2D193C6999}" type="presParOf" srcId="{CAD6D3B6-1B53-4DC6-A5E9-B25AEEE90539}" destId="{1EFE7C34-48FE-4375-8886-FBB330FF1743}" srcOrd="9" destOrd="0" presId="urn:microsoft.com/office/officeart/2008/layout/LinedList"/>
    <dgm:cxn modelId="{6F4BCB7E-FAD8-4602-8C90-D61229F0B40D}" type="presParOf" srcId="{1EFE7C34-48FE-4375-8886-FBB330FF1743}" destId="{C4E0CC07-32DC-45DC-942E-D7677E191377}" srcOrd="0" destOrd="0" presId="urn:microsoft.com/office/officeart/2008/layout/LinedList"/>
    <dgm:cxn modelId="{C11B4543-2F3A-4700-B814-C3EAD02C80B5}" type="presParOf" srcId="{1EFE7C34-48FE-4375-8886-FBB330FF1743}" destId="{E7A8473D-E162-4E47-908E-198642E18C05}" srcOrd="1" destOrd="0" presId="urn:microsoft.com/office/officeart/2008/layout/LinedList"/>
    <dgm:cxn modelId="{9FD691F9-3FA4-49DC-AD9F-82209343EC52}" type="presParOf" srcId="{CAD6D3B6-1B53-4DC6-A5E9-B25AEEE90539}" destId="{5F5ABD28-6783-4EBE-BE89-B3C15DFD7ED2}" srcOrd="10" destOrd="0" presId="urn:microsoft.com/office/officeart/2008/layout/LinedList"/>
    <dgm:cxn modelId="{7A25D0D8-92CE-4E94-A93E-3781601BB462}" type="presParOf" srcId="{CAD6D3B6-1B53-4DC6-A5E9-B25AEEE90539}" destId="{29836E40-F1AC-4635-A93E-F0BCC862C31A}" srcOrd="11" destOrd="0" presId="urn:microsoft.com/office/officeart/2008/layout/LinedList"/>
    <dgm:cxn modelId="{2E3D8291-17FC-4B83-995E-CCE8E696064E}" type="presParOf" srcId="{29836E40-F1AC-4635-A93E-F0BCC862C31A}" destId="{3FB6DF2D-3540-4BEB-A946-A53AB359BAC7}" srcOrd="0" destOrd="0" presId="urn:microsoft.com/office/officeart/2008/layout/LinedList"/>
    <dgm:cxn modelId="{35567BE8-7F5B-4BF9-8E45-A98FDCAA3732}" type="presParOf" srcId="{29836E40-F1AC-4635-A93E-F0BCC862C31A}" destId="{65F12334-3E32-44BF-828D-D651EC99202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94C0E8-A786-48E9-84F4-4080ADB8D190}" type="doc">
      <dgm:prSet loTypeId="urn:microsoft.com/office/officeart/2005/8/layout/vList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GB"/>
        </a:p>
      </dgm:t>
    </dgm:pt>
    <dgm:pt modelId="{0854F7EE-AA01-4C56-B8EF-480AC86C5EFE}">
      <dgm:prSet custT="1"/>
      <dgm:spPr/>
      <dgm:t>
        <a:bodyPr/>
        <a:lstStyle/>
        <a:p>
          <a:pPr algn="l" rtl="0"/>
          <a:r>
            <a:rPr lang="pt-PT" sz="1800" b="1" u="sng" dirty="0">
              <a:solidFill>
                <a:schemeClr val="tx1"/>
              </a:solidFill>
              <a:latin typeface="Century Gothic" panose="020B0502020202020204" pitchFamily="34" charset="0"/>
            </a:rPr>
            <a:t>CONJUNTURA EXTERNA</a:t>
          </a:r>
          <a:endParaRPr lang="en-GB" sz="18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552F2E2B-AE75-4899-8F50-5FADD38F87C4}" type="parTrans" cxnId="{FD89A201-5E94-4A98-BC58-61D744DA0849}">
      <dgm:prSet/>
      <dgm:spPr/>
      <dgm:t>
        <a:bodyPr/>
        <a:lstStyle/>
        <a:p>
          <a:endParaRPr lang="en-GB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52922AEC-21C7-42FC-AA3E-19EF68E1C5B6}" type="sibTrans" cxnId="{FD89A201-5E94-4A98-BC58-61D744DA0849}">
      <dgm:prSet/>
      <dgm:spPr/>
      <dgm:t>
        <a:bodyPr/>
        <a:lstStyle/>
        <a:p>
          <a:endParaRPr lang="en-GB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A55951E4-839C-4A75-9404-6A8586B66303}">
      <dgm:prSet custT="1"/>
      <dgm:spPr/>
      <dgm:t>
        <a:bodyPr/>
        <a:lstStyle/>
        <a:p>
          <a:pPr algn="just" rtl="0"/>
          <a:r>
            <a:rPr lang="pt-PT" sz="1400" b="1" u="none" dirty="0">
              <a:solidFill>
                <a:schemeClr val="tx1"/>
              </a:solidFill>
              <a:latin typeface="Century Gothic" panose="020B0502020202020204" pitchFamily="34" charset="0"/>
            </a:rPr>
            <a:t>PIB real: </a:t>
          </a:r>
          <a:r>
            <a:rPr lang="pt-PT" sz="1400" b="1" u="none" dirty="0">
              <a:solidFill>
                <a:srgbClr val="FF0000"/>
              </a:solidFill>
              <a:latin typeface="Century Gothic" panose="020B0502020202020204" pitchFamily="34" charset="0"/>
            </a:rPr>
            <a:t>3,4%↓</a:t>
          </a:r>
          <a:r>
            <a:rPr lang="pt-PT" sz="1400" b="1" u="none" dirty="0">
              <a:solidFill>
                <a:srgbClr val="00B050"/>
              </a:solidFill>
              <a:latin typeface="Century Gothic" panose="020B0502020202020204" pitchFamily="34" charset="0"/>
            </a:rPr>
            <a:t> </a:t>
          </a:r>
          <a:r>
            <a:rPr lang="pt-PT" sz="1400" b="0" u="none" dirty="0">
              <a:solidFill>
                <a:schemeClr val="tx1"/>
              </a:solidFill>
              <a:latin typeface="Century Gothic" panose="020B0502020202020204" pitchFamily="34" charset="0"/>
            </a:rPr>
            <a:t>(6,3% - 2021 e -3,1% -2022)</a:t>
          </a:r>
          <a:endParaRPr lang="en-GB" sz="1400" u="none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B22E6BDB-1582-4711-B374-E9489BE82E8B}" type="parTrans" cxnId="{B1CFCBF5-76AA-41BC-A0F1-52E5301054B0}">
      <dgm:prSet/>
      <dgm:spPr/>
      <dgm:t>
        <a:bodyPr/>
        <a:lstStyle/>
        <a:p>
          <a:endParaRPr lang="en-GB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C17C7890-E051-42E0-96CA-A4A50E5E3777}" type="sibTrans" cxnId="{B1CFCBF5-76AA-41BC-A0F1-52E5301054B0}">
      <dgm:prSet/>
      <dgm:spPr/>
      <dgm:t>
        <a:bodyPr/>
        <a:lstStyle/>
        <a:p>
          <a:endParaRPr lang="en-GB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57108FDA-7C0A-40D6-8711-061B0AD5D92F}">
      <dgm:prSet custT="1"/>
      <dgm:spPr/>
      <dgm:t>
        <a:bodyPr/>
        <a:lstStyle/>
        <a:p>
          <a:pPr algn="just" rtl="0"/>
          <a:r>
            <a:rPr lang="pt-PT" sz="1400" b="1" u="none" dirty="0">
              <a:solidFill>
                <a:schemeClr val="tx1"/>
              </a:solidFill>
              <a:latin typeface="Century Gothic" panose="020B0502020202020204" pitchFamily="34" charset="0"/>
            </a:rPr>
            <a:t>Inflação</a:t>
          </a:r>
          <a:r>
            <a:rPr lang="pt-PT" sz="1400" u="none" dirty="0">
              <a:solidFill>
                <a:schemeClr val="tx1"/>
              </a:solidFill>
              <a:latin typeface="Century Gothic" panose="020B0502020202020204" pitchFamily="34" charset="0"/>
            </a:rPr>
            <a:t> (global): </a:t>
          </a:r>
          <a:r>
            <a:rPr lang="pt-PT" sz="1400" b="1" u="none" dirty="0">
              <a:solidFill>
                <a:srgbClr val="FF0000"/>
              </a:solidFill>
              <a:latin typeface="Century Gothic" panose="020B0502020202020204" pitchFamily="34" charset="0"/>
            </a:rPr>
            <a:t>8,8% ↑</a:t>
          </a:r>
          <a:r>
            <a:rPr lang="pt-PT" sz="1400" b="1" u="none" dirty="0">
              <a:solidFill>
                <a:schemeClr val="accent6"/>
              </a:solidFill>
              <a:latin typeface="Century Gothic" panose="020B0502020202020204" pitchFamily="34" charset="0"/>
            </a:rPr>
            <a:t> </a:t>
          </a:r>
          <a:r>
            <a:rPr lang="pt-PT" sz="1400" u="none" dirty="0">
              <a:solidFill>
                <a:schemeClr val="tx1"/>
              </a:solidFill>
              <a:latin typeface="Century Gothic" panose="020B0502020202020204" pitchFamily="34" charset="0"/>
            </a:rPr>
            <a:t>(4,7% 2021 e 1,9% - 2020)</a:t>
          </a:r>
          <a:endParaRPr lang="en-GB" sz="1400" u="none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F5BC86B5-FD79-472B-969D-8F3B895CDCC3}" type="parTrans" cxnId="{87C34229-2221-49A6-AECC-050B52E3A70D}">
      <dgm:prSet/>
      <dgm:spPr/>
      <dgm:t>
        <a:bodyPr/>
        <a:lstStyle/>
        <a:p>
          <a:endParaRPr lang="en-GB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7176C0E5-4D80-4D37-B684-54AC91601C97}" type="sibTrans" cxnId="{87C34229-2221-49A6-AECC-050B52E3A70D}">
      <dgm:prSet/>
      <dgm:spPr/>
      <dgm:t>
        <a:bodyPr/>
        <a:lstStyle/>
        <a:p>
          <a:endParaRPr lang="en-GB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64674940-BA39-4CC7-B643-03C1E4733CD4}">
      <dgm:prSet custT="1"/>
      <dgm:spPr/>
      <dgm:t>
        <a:bodyPr/>
        <a:lstStyle/>
        <a:p>
          <a:pPr algn="just" rtl="0"/>
          <a:r>
            <a:rPr lang="pt-PT" sz="1400" b="1" u="none" dirty="0">
              <a:solidFill>
                <a:schemeClr val="tx1"/>
              </a:solidFill>
              <a:latin typeface="Century Gothic" panose="020B0502020202020204" pitchFamily="34" charset="0"/>
            </a:rPr>
            <a:t>Preço das principais </a:t>
          </a:r>
          <a:r>
            <a:rPr lang="pt-PT" sz="1400" b="1" i="1" u="none" dirty="0" err="1">
              <a:solidFill>
                <a:schemeClr val="tx1"/>
              </a:solidFill>
              <a:latin typeface="Century Gothic" panose="020B0502020202020204" pitchFamily="34" charset="0"/>
            </a:rPr>
            <a:t>commodities</a:t>
          </a:r>
          <a:r>
            <a:rPr lang="pt-PT" sz="1400" b="1" i="1" u="none" dirty="0">
              <a:solidFill>
                <a:schemeClr val="tx1"/>
              </a:solidFill>
              <a:latin typeface="Century Gothic" panose="020B0502020202020204" pitchFamily="34" charset="0"/>
            </a:rPr>
            <a:t> 2022: </a:t>
          </a:r>
          <a:r>
            <a:rPr lang="pt-PT" sz="1400" u="none" dirty="0">
              <a:solidFill>
                <a:schemeClr val="tx1"/>
              </a:solidFill>
              <a:latin typeface="Century Gothic" panose="020B0502020202020204" pitchFamily="34" charset="0"/>
            </a:rPr>
            <a:t>carvão térmico – </a:t>
          </a:r>
          <a:r>
            <a:rPr lang="pt-PT" sz="1400" b="1" u="none" dirty="0">
              <a:solidFill>
                <a:srgbClr val="00B050"/>
              </a:solidFill>
              <a:latin typeface="Century Gothic" panose="020B0502020202020204" pitchFamily="34" charset="0"/>
            </a:rPr>
            <a:t>123,6%↑,</a:t>
          </a:r>
          <a:r>
            <a:rPr lang="pt-PT" sz="1400" u="none" dirty="0">
              <a:solidFill>
                <a:schemeClr val="tx1"/>
              </a:solidFill>
              <a:latin typeface="Century Gothic" panose="020B0502020202020204" pitchFamily="34" charset="0"/>
            </a:rPr>
            <a:t> gás - </a:t>
          </a:r>
          <a:r>
            <a:rPr lang="pt-PT" sz="1400" b="1" u="none" dirty="0">
              <a:solidFill>
                <a:srgbClr val="00B050"/>
              </a:solidFill>
              <a:latin typeface="Century Gothic" panose="020B0502020202020204" pitchFamily="34" charset="0"/>
            </a:rPr>
            <a:t>47,5%↑</a:t>
          </a:r>
          <a:r>
            <a:rPr lang="pt-PT" sz="1400" u="none" dirty="0">
              <a:solidFill>
                <a:schemeClr val="tx1"/>
              </a:solidFill>
              <a:latin typeface="Century Gothic" panose="020B0502020202020204" pitchFamily="34" charset="0"/>
            </a:rPr>
            <a:t>, alumínio - </a:t>
          </a:r>
          <a:r>
            <a:rPr lang="pt-PT" sz="1400" b="1" u="none" dirty="0">
              <a:solidFill>
                <a:srgbClr val="FF0000"/>
              </a:solidFill>
              <a:latin typeface="Century Gothic" panose="020B0502020202020204" pitchFamily="34" charset="0"/>
            </a:rPr>
            <a:t>10,9%↓</a:t>
          </a:r>
          <a:r>
            <a:rPr lang="pt-PT" sz="1400" u="none" dirty="0">
              <a:solidFill>
                <a:schemeClr val="tx1"/>
              </a:solidFill>
              <a:latin typeface="Century Gothic" panose="020B0502020202020204" pitchFamily="34" charset="0"/>
            </a:rPr>
            <a:t>, petróleo - </a:t>
          </a:r>
          <a:r>
            <a:rPr lang="pt-PT" sz="1400" b="1" u="none" dirty="0">
              <a:solidFill>
                <a:srgbClr val="FF0000"/>
              </a:solidFill>
              <a:latin typeface="Century Gothic" panose="020B0502020202020204" pitchFamily="34" charset="0"/>
            </a:rPr>
            <a:t>7,2%↓</a:t>
          </a:r>
          <a:r>
            <a:rPr lang="pt-PT" sz="1400" u="none" dirty="0">
              <a:solidFill>
                <a:schemeClr val="tx1"/>
              </a:solidFill>
              <a:latin typeface="Century Gothic" panose="020B0502020202020204" pitchFamily="34" charset="0"/>
            </a:rPr>
            <a:t> e camarão - </a:t>
          </a:r>
          <a:r>
            <a:rPr lang="pt-PT" sz="1400" b="1" u="none" dirty="0">
              <a:solidFill>
                <a:srgbClr val="FF0000"/>
              </a:solidFill>
              <a:latin typeface="Century Gothic" panose="020B0502020202020204" pitchFamily="34" charset="0"/>
            </a:rPr>
            <a:t>21,6%↓</a:t>
          </a:r>
          <a:endParaRPr lang="en-GB" sz="1400" b="1" u="none" dirty="0">
            <a:solidFill>
              <a:srgbClr val="00B050"/>
            </a:solidFill>
            <a:latin typeface="Century Gothic" panose="020B0502020202020204" pitchFamily="34" charset="0"/>
          </a:endParaRPr>
        </a:p>
      </dgm:t>
    </dgm:pt>
    <dgm:pt modelId="{CF68BB61-2017-46E7-BDD4-3E320EAF4D55}" type="parTrans" cxnId="{19FE8C8D-527C-46CD-8018-F9D5F844AAE5}">
      <dgm:prSet/>
      <dgm:spPr/>
      <dgm:t>
        <a:bodyPr/>
        <a:lstStyle/>
        <a:p>
          <a:endParaRPr lang="en-GB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9208DBF0-0668-4080-ADC0-CA6F710E91F4}" type="sibTrans" cxnId="{19FE8C8D-527C-46CD-8018-F9D5F844AAE5}">
      <dgm:prSet/>
      <dgm:spPr/>
      <dgm:t>
        <a:bodyPr/>
        <a:lstStyle/>
        <a:p>
          <a:endParaRPr lang="en-GB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6475E12F-21D3-4749-9925-0166C5A1366C}">
      <dgm:prSet custT="1"/>
      <dgm:spPr/>
      <dgm:t>
        <a:bodyPr/>
        <a:lstStyle/>
        <a:p>
          <a:pPr algn="l" rtl="0"/>
          <a:r>
            <a:rPr lang="pt-PT" sz="1800" b="1" u="sng" dirty="0">
              <a:solidFill>
                <a:schemeClr val="tx1"/>
              </a:solidFill>
              <a:latin typeface="Century Gothic" panose="020B0502020202020204" pitchFamily="34" charset="0"/>
            </a:rPr>
            <a:t>CONJUNTURA INTERNA</a:t>
          </a:r>
          <a:endParaRPr lang="en-GB" sz="18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2D8D0C96-FBFE-4386-9C65-92CB19E4BB78}" type="parTrans" cxnId="{3B677A71-CA61-4368-8949-CA756A56B6CE}">
      <dgm:prSet/>
      <dgm:spPr/>
      <dgm:t>
        <a:bodyPr/>
        <a:lstStyle/>
        <a:p>
          <a:endParaRPr lang="en-GB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1AF403AE-F7BD-4F6C-8665-C244C29B2853}" type="sibTrans" cxnId="{3B677A71-CA61-4368-8949-CA756A56B6CE}">
      <dgm:prSet/>
      <dgm:spPr/>
      <dgm:t>
        <a:bodyPr/>
        <a:lstStyle/>
        <a:p>
          <a:endParaRPr lang="en-GB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DAE27031-0F79-4AE3-924E-7BAD73CB4145}">
      <dgm:prSet custT="1"/>
      <dgm:spPr/>
      <dgm:t>
        <a:bodyPr/>
        <a:lstStyle/>
        <a:p>
          <a:pPr algn="l" rtl="0"/>
          <a:r>
            <a:rPr lang="pt-PT" sz="1400" b="1" u="none" dirty="0">
              <a:solidFill>
                <a:schemeClr val="tx1"/>
              </a:solidFill>
              <a:latin typeface="Century Gothic" panose="020B0502020202020204" pitchFamily="34" charset="0"/>
            </a:rPr>
            <a:t>PIB real: </a:t>
          </a:r>
          <a:r>
            <a:rPr lang="pt-PT" sz="1400" b="1" u="none" dirty="0">
              <a:solidFill>
                <a:srgbClr val="00B050"/>
              </a:solidFill>
              <a:latin typeface="Century Gothic" panose="020B0502020202020204" pitchFamily="34" charset="0"/>
            </a:rPr>
            <a:t>4,2%↑ </a:t>
          </a:r>
          <a:r>
            <a:rPr lang="pt-PT" sz="1400" u="none" dirty="0">
              <a:solidFill>
                <a:schemeClr val="tx1"/>
              </a:solidFill>
              <a:latin typeface="Century Gothic" panose="020B0502020202020204" pitchFamily="34" charset="0"/>
            </a:rPr>
            <a:t>(2,3% - 2021 e -1,3% -2020)</a:t>
          </a:r>
          <a:endParaRPr lang="en-GB" sz="1400" u="none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0C396AED-38ED-4A64-A254-72CCA1CC98F9}" type="parTrans" cxnId="{AD3A3384-4902-4834-ABEE-CD1C0D4AA743}">
      <dgm:prSet/>
      <dgm:spPr/>
      <dgm:t>
        <a:bodyPr/>
        <a:lstStyle/>
        <a:p>
          <a:endParaRPr lang="en-GB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D97A9B01-1CA4-4F6B-95A0-71B3D437F9A6}" type="sibTrans" cxnId="{AD3A3384-4902-4834-ABEE-CD1C0D4AA743}">
      <dgm:prSet/>
      <dgm:spPr/>
      <dgm:t>
        <a:bodyPr/>
        <a:lstStyle/>
        <a:p>
          <a:endParaRPr lang="en-GB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124050B1-5264-46B7-A233-E947B476724A}">
      <dgm:prSet custT="1"/>
      <dgm:spPr/>
      <dgm:t>
        <a:bodyPr/>
        <a:lstStyle/>
        <a:p>
          <a:pPr algn="l" rtl="0"/>
          <a:r>
            <a:rPr lang="pt-PT" sz="1400" b="1" u="none" dirty="0">
              <a:solidFill>
                <a:schemeClr val="tx1"/>
              </a:solidFill>
              <a:latin typeface="Century Gothic" panose="020B0502020202020204" pitchFamily="34" charset="0"/>
            </a:rPr>
            <a:t>Inflação: </a:t>
          </a:r>
          <a:r>
            <a:rPr lang="pt-PT" sz="1400" b="1" u="none" dirty="0">
              <a:solidFill>
                <a:srgbClr val="FF0000"/>
              </a:solidFill>
              <a:latin typeface="Century Gothic" panose="020B0502020202020204" pitchFamily="34" charset="0"/>
            </a:rPr>
            <a:t>10,3% ↑ </a:t>
          </a:r>
          <a:r>
            <a:rPr lang="pt-PT" sz="1400" u="none" dirty="0">
              <a:solidFill>
                <a:schemeClr val="tx1"/>
              </a:solidFill>
              <a:latin typeface="Century Gothic" panose="020B0502020202020204" pitchFamily="34" charset="0"/>
            </a:rPr>
            <a:t>(5,7% - 2021 e 3,1% - 2020)</a:t>
          </a:r>
          <a:endParaRPr lang="en-GB" sz="1400" u="none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05F945A6-8665-4535-9671-90AD43F5665F}" type="parTrans" cxnId="{C1D44EE1-91AA-4D71-B2D3-DE494EB59396}">
      <dgm:prSet/>
      <dgm:spPr/>
      <dgm:t>
        <a:bodyPr/>
        <a:lstStyle/>
        <a:p>
          <a:endParaRPr lang="en-GB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9F9C5CFE-136D-4F34-852E-9593CFF4EF51}" type="sibTrans" cxnId="{C1D44EE1-91AA-4D71-B2D3-DE494EB59396}">
      <dgm:prSet/>
      <dgm:spPr/>
      <dgm:t>
        <a:bodyPr/>
        <a:lstStyle/>
        <a:p>
          <a:endParaRPr lang="en-GB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3690D4EA-BC4D-4DBE-BEA8-93E012E67F1F}">
      <dgm:prSet custT="1"/>
      <dgm:spPr/>
      <dgm:t>
        <a:bodyPr/>
        <a:lstStyle/>
        <a:p>
          <a:pPr algn="just" rtl="0"/>
          <a:r>
            <a:rPr lang="pt-PT" sz="1400" b="1" u="none" dirty="0">
              <a:solidFill>
                <a:schemeClr val="tx1"/>
              </a:solidFill>
              <a:latin typeface="Century Gothic" panose="020B0502020202020204" pitchFamily="34" charset="0"/>
            </a:rPr>
            <a:t>Câmbio 2022: </a:t>
          </a:r>
          <a:r>
            <a:rPr lang="pt-PT" sz="1400" b="1" u="none" dirty="0">
              <a:solidFill>
                <a:srgbClr val="FF0000"/>
              </a:solidFill>
              <a:latin typeface="Century Gothic" panose="020B0502020202020204" pitchFamily="34" charset="0"/>
            </a:rPr>
            <a:t>63,9 MT/USD↑ </a:t>
          </a:r>
          <a:r>
            <a:rPr lang="pt-PT" sz="1400" u="none" dirty="0">
              <a:solidFill>
                <a:schemeClr val="tx1"/>
              </a:solidFill>
              <a:latin typeface="Century Gothic" panose="020B0502020202020204" pitchFamily="34" charset="0"/>
            </a:rPr>
            <a:t>(0,2%) </a:t>
          </a:r>
          <a:r>
            <a:rPr lang="pt-PT" sz="1400" b="1" u="none" dirty="0">
              <a:solidFill>
                <a:srgbClr val="00B050"/>
              </a:solidFill>
              <a:latin typeface="Century Gothic" panose="020B0502020202020204" pitchFamily="34" charset="0"/>
            </a:rPr>
            <a:t>3,7 MT/ZAR↓ </a:t>
          </a:r>
          <a:r>
            <a:rPr lang="pt-PT" sz="1400" u="none" dirty="0">
              <a:solidFill>
                <a:schemeClr val="tx1"/>
              </a:solidFill>
              <a:latin typeface="Century Gothic" panose="020B0502020202020204" pitchFamily="34" charset="0"/>
            </a:rPr>
            <a:t>(8,0%) e </a:t>
          </a:r>
          <a:r>
            <a:rPr lang="en-GB" sz="1400" b="1" u="none" dirty="0">
              <a:solidFill>
                <a:srgbClr val="00B050"/>
              </a:solidFill>
              <a:latin typeface="Century Gothic" panose="020B0502020202020204" pitchFamily="34" charset="0"/>
            </a:rPr>
            <a:t>67,3 MT/EUR</a:t>
          </a:r>
          <a:r>
            <a:rPr lang="pt-PT" sz="1400" b="1" u="none" dirty="0">
              <a:solidFill>
                <a:srgbClr val="00B050"/>
              </a:solidFill>
              <a:latin typeface="Century Gothic" panose="020B0502020202020204" pitchFamily="34" charset="0"/>
            </a:rPr>
            <a:t>↓</a:t>
          </a:r>
          <a:r>
            <a:rPr lang="pt-PT" sz="1400" b="1" u="none" dirty="0">
              <a:solidFill>
                <a:srgbClr val="FF0000"/>
              </a:solidFill>
              <a:latin typeface="Century Gothic" panose="020B0502020202020204" pitchFamily="34" charset="0"/>
            </a:rPr>
            <a:t> </a:t>
          </a:r>
          <a:r>
            <a:rPr lang="en-GB" sz="1400" u="none" dirty="0">
              <a:solidFill>
                <a:schemeClr val="tx1"/>
              </a:solidFill>
              <a:latin typeface="Century Gothic" panose="020B0502020202020204" pitchFamily="34" charset="0"/>
            </a:rPr>
            <a:t>(13,2%)</a:t>
          </a:r>
        </a:p>
      </dgm:t>
    </dgm:pt>
    <dgm:pt modelId="{4C285B6D-11BA-4DE5-95CD-AF0EAAD699FA}" type="parTrans" cxnId="{939F3BBF-F16A-4C6A-A41B-3BC0762ABC33}">
      <dgm:prSet/>
      <dgm:spPr/>
      <dgm:t>
        <a:bodyPr/>
        <a:lstStyle/>
        <a:p>
          <a:endParaRPr lang="en-GB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877E4B65-49B3-4BAE-866D-827F24D2419D}" type="sibTrans" cxnId="{939F3BBF-F16A-4C6A-A41B-3BC0762ABC33}">
      <dgm:prSet/>
      <dgm:spPr/>
      <dgm:t>
        <a:bodyPr/>
        <a:lstStyle/>
        <a:p>
          <a:endParaRPr lang="en-GB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301B6E14-5076-42BE-967D-01652D40FDD9}">
      <dgm:prSet custT="1"/>
      <dgm:spPr/>
      <dgm:t>
        <a:bodyPr/>
        <a:lstStyle/>
        <a:p>
          <a:pPr algn="l" rtl="0"/>
          <a:r>
            <a:rPr lang="pt-PT" sz="1400" b="1" u="none" dirty="0">
              <a:solidFill>
                <a:schemeClr val="tx1"/>
              </a:solidFill>
              <a:latin typeface="Century Gothic" panose="020B0502020202020204" pitchFamily="34" charset="0"/>
            </a:rPr>
            <a:t>Dívida Pública</a:t>
          </a:r>
          <a:r>
            <a:rPr lang="pt-PT" sz="1400" u="none" dirty="0">
              <a:solidFill>
                <a:schemeClr val="tx1"/>
              </a:solidFill>
              <a:latin typeface="Century Gothic" panose="020B0502020202020204" pitchFamily="34" charset="0"/>
            </a:rPr>
            <a:t> – </a:t>
          </a:r>
          <a:r>
            <a:rPr lang="pt-PT" sz="1400" b="1" u="none" dirty="0">
              <a:solidFill>
                <a:srgbClr val="00B050"/>
              </a:solidFill>
              <a:latin typeface="Century Gothic" panose="020B0502020202020204" pitchFamily="34" charset="0"/>
            </a:rPr>
            <a:t>78% do PIB ↓ </a:t>
          </a:r>
          <a:r>
            <a:rPr lang="pt-PT" sz="1400" u="none" dirty="0">
              <a:solidFill>
                <a:schemeClr val="tx1"/>
              </a:solidFill>
              <a:latin typeface="Century Gothic" panose="020B0502020202020204" pitchFamily="34" charset="0"/>
            </a:rPr>
            <a:t>(924,1 mil milhões de MT -2021 e 898 mil milhões de MT - 2020)</a:t>
          </a:r>
          <a:endParaRPr lang="en-GB" sz="1400" u="none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2F45543B-0136-4441-BA57-2A92D44BF25A}" type="parTrans" cxnId="{04CC3302-C7D9-42DF-930C-450A84CEF6A2}">
      <dgm:prSet/>
      <dgm:spPr/>
      <dgm:t>
        <a:bodyPr/>
        <a:lstStyle/>
        <a:p>
          <a:endParaRPr lang="en-GB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0D95444E-DC65-4D60-956B-8234100388DE}" type="sibTrans" cxnId="{04CC3302-C7D9-42DF-930C-450A84CEF6A2}">
      <dgm:prSet/>
      <dgm:spPr/>
      <dgm:t>
        <a:bodyPr/>
        <a:lstStyle/>
        <a:p>
          <a:endParaRPr lang="en-GB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6CAF0A16-B5EA-4228-9E83-F5655E3CD407}">
      <dgm:prSet custT="1"/>
      <dgm:spPr/>
      <dgm:t>
        <a:bodyPr/>
        <a:lstStyle/>
        <a:p>
          <a:pPr algn="l" rtl="0"/>
          <a:r>
            <a:rPr lang="pt-PT" sz="1400" b="1" u="none" dirty="0">
              <a:solidFill>
                <a:schemeClr val="tx1"/>
              </a:solidFill>
              <a:latin typeface="Century Gothic" panose="020B0502020202020204" pitchFamily="34" charset="0"/>
            </a:rPr>
            <a:t>Taxas de juro</a:t>
          </a:r>
          <a:r>
            <a:rPr lang="pt-PT" sz="1400" u="none" dirty="0">
              <a:solidFill>
                <a:schemeClr val="tx1"/>
              </a:solidFill>
              <a:latin typeface="Century Gothic" panose="020B0502020202020204" pitchFamily="34" charset="0"/>
            </a:rPr>
            <a:t> de referência </a:t>
          </a:r>
          <a:r>
            <a:rPr lang="pt-PT" sz="1400" b="1" u="none" dirty="0">
              <a:solidFill>
                <a:srgbClr val="FF0000"/>
              </a:solidFill>
              <a:latin typeface="Century Gothic" panose="020B0502020202020204" pitchFamily="34" charset="0"/>
            </a:rPr>
            <a:t>↑</a:t>
          </a:r>
          <a:endParaRPr lang="en-GB" sz="1400" u="none" dirty="0">
            <a:solidFill>
              <a:srgbClr val="00B050"/>
            </a:solidFill>
            <a:latin typeface="Century Gothic" panose="020B0502020202020204" pitchFamily="34" charset="0"/>
          </a:endParaRPr>
        </a:p>
      </dgm:t>
    </dgm:pt>
    <dgm:pt modelId="{43EB2222-00A5-4181-AE0B-DA9BFB17BD12}" type="parTrans" cxnId="{16F66BD3-4B9D-4F80-A962-41EB6EDE9192}">
      <dgm:prSet/>
      <dgm:spPr/>
      <dgm:t>
        <a:bodyPr/>
        <a:lstStyle/>
        <a:p>
          <a:endParaRPr lang="en-GB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FF1E68CC-EA8F-44F8-9FC0-A79703D489CC}" type="sibTrans" cxnId="{16F66BD3-4B9D-4F80-A962-41EB6EDE9192}">
      <dgm:prSet/>
      <dgm:spPr/>
      <dgm:t>
        <a:bodyPr/>
        <a:lstStyle/>
        <a:p>
          <a:endParaRPr lang="en-GB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71EED822-089C-439F-830B-366C9057AFCF}" type="pres">
      <dgm:prSet presAssocID="{FC94C0E8-A786-48E9-84F4-4080ADB8D190}" presName="linearFlow" presStyleCnt="0">
        <dgm:presLayoutVars>
          <dgm:dir/>
          <dgm:resizeHandles val="exact"/>
        </dgm:presLayoutVars>
      </dgm:prSet>
      <dgm:spPr/>
    </dgm:pt>
    <dgm:pt modelId="{8022F46F-B3C9-4DD6-9C2C-53BE79953A77}" type="pres">
      <dgm:prSet presAssocID="{0854F7EE-AA01-4C56-B8EF-480AC86C5EFE}" presName="composite" presStyleCnt="0"/>
      <dgm:spPr/>
    </dgm:pt>
    <dgm:pt modelId="{853E7CD7-7BF1-49F3-B3CE-E3D7EA3CA33E}" type="pres">
      <dgm:prSet presAssocID="{0854F7EE-AA01-4C56-B8EF-480AC86C5EFE}" presName="imgShp" presStyleLbl="fgImgPlace1" presStyleIdx="0" presStyleCnt="2" custLinFactNeighborX="-606" custLinFactNeighborY="-6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7000" r="-47000"/>
          </a:stretch>
        </a:blip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09F6DA12-4D63-411C-A46C-132123E53B56}" type="pres">
      <dgm:prSet presAssocID="{0854F7EE-AA01-4C56-B8EF-480AC86C5EFE}" presName="txShp" presStyleLbl="node1" presStyleIdx="0" presStyleCnt="2" custLinFactNeighborY="-3321">
        <dgm:presLayoutVars>
          <dgm:bulletEnabled val="1"/>
        </dgm:presLayoutVars>
      </dgm:prSet>
      <dgm:spPr/>
    </dgm:pt>
    <dgm:pt modelId="{DDBEB231-8E3E-4802-8746-3F5F4CBF6237}" type="pres">
      <dgm:prSet presAssocID="{52922AEC-21C7-42FC-AA3E-19EF68E1C5B6}" presName="spacing" presStyleCnt="0"/>
      <dgm:spPr/>
    </dgm:pt>
    <dgm:pt modelId="{8B1A14E1-DB3C-4E67-B433-6D697A61AD71}" type="pres">
      <dgm:prSet presAssocID="{6475E12F-21D3-4749-9925-0166C5A1366C}" presName="composite" presStyleCnt="0"/>
      <dgm:spPr/>
    </dgm:pt>
    <dgm:pt modelId="{773592C9-613F-4C66-8843-7A1349C4B8FD}" type="pres">
      <dgm:prSet presAssocID="{6475E12F-21D3-4749-9925-0166C5A1366C}" presName="imgShp" presStyleLbl="fgImgPlace1" presStyleIdx="1" presStyleCnt="2" custLinFactNeighborY="-15025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9E25D009-4594-4070-B875-ECBC0127E889}" type="pres">
      <dgm:prSet presAssocID="{6475E12F-21D3-4749-9925-0166C5A1366C}" presName="txShp" presStyleLbl="node1" presStyleIdx="1" presStyleCnt="2" custScaleY="130167" custLinFactNeighborX="-255" custLinFactNeighborY="-15091">
        <dgm:presLayoutVars>
          <dgm:bulletEnabled val="1"/>
        </dgm:presLayoutVars>
      </dgm:prSet>
      <dgm:spPr/>
    </dgm:pt>
  </dgm:ptLst>
  <dgm:cxnLst>
    <dgm:cxn modelId="{FD89A201-5E94-4A98-BC58-61D744DA0849}" srcId="{FC94C0E8-A786-48E9-84F4-4080ADB8D190}" destId="{0854F7EE-AA01-4C56-B8EF-480AC86C5EFE}" srcOrd="0" destOrd="0" parTransId="{552F2E2B-AE75-4899-8F50-5FADD38F87C4}" sibTransId="{52922AEC-21C7-42FC-AA3E-19EF68E1C5B6}"/>
    <dgm:cxn modelId="{04CC3302-C7D9-42DF-930C-450A84CEF6A2}" srcId="{6475E12F-21D3-4749-9925-0166C5A1366C}" destId="{301B6E14-5076-42BE-967D-01652D40FDD9}" srcOrd="3" destOrd="0" parTransId="{2F45543B-0136-4441-BA57-2A92D44BF25A}" sibTransId="{0D95444E-DC65-4D60-956B-8234100388DE}"/>
    <dgm:cxn modelId="{B9A3B427-F43A-4E32-B984-6616F625A841}" type="presOf" srcId="{FC94C0E8-A786-48E9-84F4-4080ADB8D190}" destId="{71EED822-089C-439F-830B-366C9057AFCF}" srcOrd="0" destOrd="0" presId="urn:microsoft.com/office/officeart/2005/8/layout/vList3"/>
    <dgm:cxn modelId="{87C34229-2221-49A6-AECC-050B52E3A70D}" srcId="{0854F7EE-AA01-4C56-B8EF-480AC86C5EFE}" destId="{57108FDA-7C0A-40D6-8711-061B0AD5D92F}" srcOrd="1" destOrd="0" parTransId="{F5BC86B5-FD79-472B-969D-8F3B895CDCC3}" sibTransId="{7176C0E5-4D80-4D37-B684-54AC91601C97}"/>
    <dgm:cxn modelId="{A2C6A938-1735-4D3B-AB02-835DA83050CE}" type="presOf" srcId="{6475E12F-21D3-4749-9925-0166C5A1366C}" destId="{9E25D009-4594-4070-B875-ECBC0127E889}" srcOrd="0" destOrd="0" presId="urn:microsoft.com/office/officeart/2005/8/layout/vList3"/>
    <dgm:cxn modelId="{5251CA4E-B089-4831-AA7F-4E13130453C1}" type="presOf" srcId="{A55951E4-839C-4A75-9404-6A8586B66303}" destId="{09F6DA12-4D63-411C-A46C-132123E53B56}" srcOrd="0" destOrd="1" presId="urn:microsoft.com/office/officeart/2005/8/layout/vList3"/>
    <dgm:cxn modelId="{3B677A71-CA61-4368-8949-CA756A56B6CE}" srcId="{FC94C0E8-A786-48E9-84F4-4080ADB8D190}" destId="{6475E12F-21D3-4749-9925-0166C5A1366C}" srcOrd="1" destOrd="0" parTransId="{2D8D0C96-FBFE-4386-9C65-92CB19E4BB78}" sibTransId="{1AF403AE-F7BD-4F6C-8665-C244C29B2853}"/>
    <dgm:cxn modelId="{AD3A3384-4902-4834-ABEE-CD1C0D4AA743}" srcId="{6475E12F-21D3-4749-9925-0166C5A1366C}" destId="{DAE27031-0F79-4AE3-924E-7BAD73CB4145}" srcOrd="0" destOrd="0" parTransId="{0C396AED-38ED-4A64-A254-72CCA1CC98F9}" sibTransId="{D97A9B01-1CA4-4F6B-95A0-71B3D437F9A6}"/>
    <dgm:cxn modelId="{19FE8C8D-527C-46CD-8018-F9D5F844AAE5}" srcId="{0854F7EE-AA01-4C56-B8EF-480AC86C5EFE}" destId="{64674940-BA39-4CC7-B643-03C1E4733CD4}" srcOrd="2" destOrd="0" parTransId="{CF68BB61-2017-46E7-BDD4-3E320EAF4D55}" sibTransId="{9208DBF0-0668-4080-ADC0-CA6F710E91F4}"/>
    <dgm:cxn modelId="{2DABCA96-2277-4336-8752-4F2613D5E87D}" type="presOf" srcId="{57108FDA-7C0A-40D6-8711-061B0AD5D92F}" destId="{09F6DA12-4D63-411C-A46C-132123E53B56}" srcOrd="0" destOrd="2" presId="urn:microsoft.com/office/officeart/2005/8/layout/vList3"/>
    <dgm:cxn modelId="{C57A0AA4-2620-4AD9-A5D2-F5A375AA0A82}" type="presOf" srcId="{6CAF0A16-B5EA-4228-9E83-F5655E3CD407}" destId="{9E25D009-4594-4070-B875-ECBC0127E889}" srcOrd="0" destOrd="5" presId="urn:microsoft.com/office/officeart/2005/8/layout/vList3"/>
    <dgm:cxn modelId="{65819BAD-B3EF-40C5-BD16-009C9692FE4B}" type="presOf" srcId="{124050B1-5264-46B7-A233-E947B476724A}" destId="{9E25D009-4594-4070-B875-ECBC0127E889}" srcOrd="0" destOrd="2" presId="urn:microsoft.com/office/officeart/2005/8/layout/vList3"/>
    <dgm:cxn modelId="{939F3BBF-F16A-4C6A-A41B-3BC0762ABC33}" srcId="{6475E12F-21D3-4749-9925-0166C5A1366C}" destId="{3690D4EA-BC4D-4DBE-BEA8-93E012E67F1F}" srcOrd="2" destOrd="0" parTransId="{4C285B6D-11BA-4DE5-95CD-AF0EAAD699FA}" sibTransId="{877E4B65-49B3-4BAE-866D-827F24D2419D}"/>
    <dgm:cxn modelId="{548C8BC9-D142-425D-BF98-236F4778EB78}" type="presOf" srcId="{301B6E14-5076-42BE-967D-01652D40FDD9}" destId="{9E25D009-4594-4070-B875-ECBC0127E889}" srcOrd="0" destOrd="4" presId="urn:microsoft.com/office/officeart/2005/8/layout/vList3"/>
    <dgm:cxn modelId="{16F66BD3-4B9D-4F80-A962-41EB6EDE9192}" srcId="{6475E12F-21D3-4749-9925-0166C5A1366C}" destId="{6CAF0A16-B5EA-4228-9E83-F5655E3CD407}" srcOrd="4" destOrd="0" parTransId="{43EB2222-00A5-4181-AE0B-DA9BFB17BD12}" sibTransId="{FF1E68CC-EA8F-44F8-9FC0-A79703D489CC}"/>
    <dgm:cxn modelId="{DC1F8BD7-3BF6-489B-8319-6D8A9694B39E}" type="presOf" srcId="{DAE27031-0F79-4AE3-924E-7BAD73CB4145}" destId="{9E25D009-4594-4070-B875-ECBC0127E889}" srcOrd="0" destOrd="1" presId="urn:microsoft.com/office/officeart/2005/8/layout/vList3"/>
    <dgm:cxn modelId="{2C2F8DE0-9D7F-451A-9758-BAF634890FA8}" type="presOf" srcId="{64674940-BA39-4CC7-B643-03C1E4733CD4}" destId="{09F6DA12-4D63-411C-A46C-132123E53B56}" srcOrd="0" destOrd="3" presId="urn:microsoft.com/office/officeart/2005/8/layout/vList3"/>
    <dgm:cxn modelId="{C1D44EE1-91AA-4D71-B2D3-DE494EB59396}" srcId="{6475E12F-21D3-4749-9925-0166C5A1366C}" destId="{124050B1-5264-46B7-A233-E947B476724A}" srcOrd="1" destOrd="0" parTransId="{05F945A6-8665-4535-9671-90AD43F5665F}" sibTransId="{9F9C5CFE-136D-4F34-852E-9593CFF4EF51}"/>
    <dgm:cxn modelId="{BEE04AF3-3240-44D3-B048-769EE64F3ECF}" type="presOf" srcId="{0854F7EE-AA01-4C56-B8EF-480AC86C5EFE}" destId="{09F6DA12-4D63-411C-A46C-132123E53B56}" srcOrd="0" destOrd="0" presId="urn:microsoft.com/office/officeart/2005/8/layout/vList3"/>
    <dgm:cxn modelId="{B1CFCBF5-76AA-41BC-A0F1-52E5301054B0}" srcId="{0854F7EE-AA01-4C56-B8EF-480AC86C5EFE}" destId="{A55951E4-839C-4A75-9404-6A8586B66303}" srcOrd="0" destOrd="0" parTransId="{B22E6BDB-1582-4711-B374-E9489BE82E8B}" sibTransId="{C17C7890-E051-42E0-96CA-A4A50E5E3777}"/>
    <dgm:cxn modelId="{199D36FC-8223-4E9A-B9CA-21F9762B52CC}" type="presOf" srcId="{3690D4EA-BC4D-4DBE-BEA8-93E012E67F1F}" destId="{9E25D009-4594-4070-B875-ECBC0127E889}" srcOrd="0" destOrd="3" presId="urn:microsoft.com/office/officeart/2005/8/layout/vList3"/>
    <dgm:cxn modelId="{64755F6F-44CC-4081-8643-CB53618BE107}" type="presParOf" srcId="{71EED822-089C-439F-830B-366C9057AFCF}" destId="{8022F46F-B3C9-4DD6-9C2C-53BE79953A77}" srcOrd="0" destOrd="0" presId="urn:microsoft.com/office/officeart/2005/8/layout/vList3"/>
    <dgm:cxn modelId="{6FA0884E-F4D7-4241-97FF-692AA41C05E0}" type="presParOf" srcId="{8022F46F-B3C9-4DD6-9C2C-53BE79953A77}" destId="{853E7CD7-7BF1-49F3-B3CE-E3D7EA3CA33E}" srcOrd="0" destOrd="0" presId="urn:microsoft.com/office/officeart/2005/8/layout/vList3"/>
    <dgm:cxn modelId="{D82F18D3-70EB-4EB1-8F6C-B3DBE8DA1188}" type="presParOf" srcId="{8022F46F-B3C9-4DD6-9C2C-53BE79953A77}" destId="{09F6DA12-4D63-411C-A46C-132123E53B56}" srcOrd="1" destOrd="0" presId="urn:microsoft.com/office/officeart/2005/8/layout/vList3"/>
    <dgm:cxn modelId="{31376807-1211-4DC6-B64B-66EA14C2D7C3}" type="presParOf" srcId="{71EED822-089C-439F-830B-366C9057AFCF}" destId="{DDBEB231-8E3E-4802-8746-3F5F4CBF6237}" srcOrd="1" destOrd="0" presId="urn:microsoft.com/office/officeart/2005/8/layout/vList3"/>
    <dgm:cxn modelId="{9A850E43-F641-4DA9-B147-8CB045B0F22E}" type="presParOf" srcId="{71EED822-089C-439F-830B-366C9057AFCF}" destId="{8B1A14E1-DB3C-4E67-B433-6D697A61AD71}" srcOrd="2" destOrd="0" presId="urn:microsoft.com/office/officeart/2005/8/layout/vList3"/>
    <dgm:cxn modelId="{52A5CC04-2337-4248-98A0-4475F2537AA8}" type="presParOf" srcId="{8B1A14E1-DB3C-4E67-B433-6D697A61AD71}" destId="{773592C9-613F-4C66-8843-7A1349C4B8FD}" srcOrd="0" destOrd="0" presId="urn:microsoft.com/office/officeart/2005/8/layout/vList3"/>
    <dgm:cxn modelId="{69D2FF30-28DE-400C-B575-F0D7E21E59AE}" type="presParOf" srcId="{8B1A14E1-DB3C-4E67-B433-6D697A61AD71}" destId="{9E25D009-4594-4070-B875-ECBC0127E88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C47C0B0-ED9F-4762-9323-42E05353BC5E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colorful5" csCatId="colorful" phldr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</dgm:spPr>
      <dgm:t>
        <a:bodyPr/>
        <a:lstStyle/>
        <a:p>
          <a:endParaRPr lang="en-GB"/>
        </a:p>
      </dgm:t>
    </dgm:pt>
    <dgm:pt modelId="{2DF5CE2F-416F-48EB-A833-2562135B9DA3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rtl="0"/>
          <a:r>
            <a:rPr lang="pt-PT" sz="1600" b="1" noProof="0" dirty="0">
              <a:latin typeface="Century Gothic" panose="020B0502020202020204" pitchFamily="34" charset="0"/>
            </a:rPr>
            <a:t>Definição do perímetro de consolidação</a:t>
          </a:r>
        </a:p>
      </dgm:t>
    </dgm:pt>
    <dgm:pt modelId="{55DB68BD-2965-4163-AAB2-56CB2C3FA8FE}" type="parTrans" cxnId="{C35BF0DD-777C-4DE0-AA79-B667273B6213}">
      <dgm:prSet/>
      <dgm:spPr/>
      <dgm:t>
        <a:bodyPr/>
        <a:lstStyle/>
        <a:p>
          <a:endParaRPr lang="pt-PT" sz="1200" b="1" noProof="0" dirty="0">
            <a:latin typeface="Century Gothic" panose="020B0502020202020204" pitchFamily="34" charset="0"/>
          </a:endParaRPr>
        </a:p>
      </dgm:t>
    </dgm:pt>
    <dgm:pt modelId="{E9937202-D5BE-45B8-84C8-3EA8410ECAFA}" type="sibTrans" cxnId="{C35BF0DD-777C-4DE0-AA79-B667273B6213}">
      <dgm:prSet custT="1"/>
      <dgm:spPr/>
      <dgm:t>
        <a:bodyPr/>
        <a:lstStyle/>
        <a:p>
          <a:endParaRPr lang="pt-PT" sz="1200" b="1" noProof="0" dirty="0">
            <a:latin typeface="Century Gothic" panose="020B0502020202020204" pitchFamily="34" charset="0"/>
          </a:endParaRPr>
        </a:p>
      </dgm:t>
    </dgm:pt>
    <dgm:pt modelId="{E76667E5-E2DC-49A0-85CE-A34157CBCFC1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l" rtl="0"/>
          <a:r>
            <a:rPr lang="pt-PT" sz="1600" b="1" noProof="0" dirty="0">
              <a:latin typeface="Century Gothic" panose="020B0502020202020204" pitchFamily="34" charset="0"/>
            </a:rPr>
            <a:t>Definição dos métodos de consolidação</a:t>
          </a:r>
        </a:p>
      </dgm:t>
    </dgm:pt>
    <dgm:pt modelId="{E0875638-70BE-4922-B582-DCC79B203EDD}" type="parTrans" cxnId="{EBB733C5-1E83-4E20-8994-DF8305362B58}">
      <dgm:prSet/>
      <dgm:spPr/>
      <dgm:t>
        <a:bodyPr/>
        <a:lstStyle/>
        <a:p>
          <a:endParaRPr lang="pt-PT" sz="1200" b="1" noProof="0" dirty="0">
            <a:latin typeface="Century Gothic" panose="020B0502020202020204" pitchFamily="34" charset="0"/>
          </a:endParaRPr>
        </a:p>
      </dgm:t>
    </dgm:pt>
    <dgm:pt modelId="{B5EB5DB5-3C45-4D7C-AD17-E438F07CE20A}" type="sibTrans" cxnId="{EBB733C5-1E83-4E20-8994-DF8305362B58}">
      <dgm:prSet custT="1"/>
      <dgm:spPr/>
      <dgm:t>
        <a:bodyPr/>
        <a:lstStyle/>
        <a:p>
          <a:endParaRPr lang="pt-PT" sz="1200" b="1" noProof="0" dirty="0">
            <a:latin typeface="Century Gothic" panose="020B0502020202020204" pitchFamily="34" charset="0"/>
          </a:endParaRPr>
        </a:p>
      </dgm:t>
    </dgm:pt>
    <dgm:pt modelId="{C249D9CC-A513-4F4C-AD6A-B8B2B39862A6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rtl="0"/>
          <a:r>
            <a:rPr lang="pt-PT" sz="1600" b="1" noProof="0" dirty="0">
              <a:latin typeface="Century Gothic" panose="020B0502020202020204" pitchFamily="34" charset="0"/>
            </a:rPr>
            <a:t>Elaboração do Relatório</a:t>
          </a:r>
        </a:p>
      </dgm:t>
    </dgm:pt>
    <dgm:pt modelId="{72C9359A-4266-482A-85CE-B0D1D91462E3}" type="parTrans" cxnId="{CE772057-28F5-4A21-B822-7346567697BD}">
      <dgm:prSet/>
      <dgm:spPr/>
      <dgm:t>
        <a:bodyPr/>
        <a:lstStyle/>
        <a:p>
          <a:endParaRPr lang="pt-PT" sz="1200" b="1" noProof="0" dirty="0">
            <a:latin typeface="Century Gothic" panose="020B0502020202020204" pitchFamily="34" charset="0"/>
          </a:endParaRPr>
        </a:p>
      </dgm:t>
    </dgm:pt>
    <dgm:pt modelId="{1F2C583A-7243-416F-ADF7-5C21F82EA5F9}" type="sibTrans" cxnId="{CE772057-28F5-4A21-B822-7346567697BD}">
      <dgm:prSet/>
      <dgm:spPr/>
      <dgm:t>
        <a:bodyPr/>
        <a:lstStyle/>
        <a:p>
          <a:endParaRPr lang="pt-PT" sz="1200" b="1" noProof="0" dirty="0">
            <a:latin typeface="Century Gothic" panose="020B0502020202020204" pitchFamily="34" charset="0"/>
          </a:endParaRPr>
        </a:p>
      </dgm:t>
    </dgm:pt>
    <dgm:pt modelId="{ADD3ECB7-F67A-41CB-80B4-2E9576281A8D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just" rtl="0"/>
          <a:r>
            <a:rPr lang="pt-PT" sz="1600" b="1" noProof="0" dirty="0">
              <a:latin typeface="Century Gothic" panose="020B0502020202020204" pitchFamily="34" charset="0"/>
            </a:rPr>
            <a:t>Método de Consolidação Integral:</a:t>
          </a:r>
          <a:r>
            <a:rPr lang="pt-PT" sz="1600" b="0" noProof="0" dirty="0">
              <a:latin typeface="Century Gothic" panose="020B0502020202020204" pitchFamily="34" charset="0"/>
            </a:rPr>
            <a:t> aplicado </a:t>
          </a:r>
          <a:r>
            <a:rPr lang="pt-BR" sz="1600" dirty="0">
              <a:solidFill>
                <a:srgbClr val="231E36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à</a:t>
          </a:r>
          <a:r>
            <a:rPr lang="pt-PT" sz="1600" b="0" noProof="0" dirty="0">
              <a:latin typeface="Century Gothic" panose="020B0502020202020204" pitchFamily="34" charset="0"/>
            </a:rPr>
            <a:t>s empresas públicas e empresas participadas maioritária ou exclusivamente detidas pelo Estado.</a:t>
          </a:r>
        </a:p>
      </dgm:t>
    </dgm:pt>
    <dgm:pt modelId="{B91CDFFC-D590-426E-B370-F6A226C36510}" type="parTrans" cxnId="{EE97EAF7-F879-456D-92FD-F108F33967F6}">
      <dgm:prSet/>
      <dgm:spPr/>
      <dgm:t>
        <a:bodyPr/>
        <a:lstStyle/>
        <a:p>
          <a:endParaRPr lang="pt-PT" sz="1400" noProof="0" dirty="0"/>
        </a:p>
      </dgm:t>
    </dgm:pt>
    <dgm:pt modelId="{02C47DC2-FD63-425B-B265-E34E72C3D768}" type="sibTrans" cxnId="{EE97EAF7-F879-456D-92FD-F108F33967F6}">
      <dgm:prSet/>
      <dgm:spPr/>
      <dgm:t>
        <a:bodyPr/>
        <a:lstStyle/>
        <a:p>
          <a:endParaRPr lang="pt-PT" sz="1400" noProof="0" dirty="0"/>
        </a:p>
      </dgm:t>
    </dgm:pt>
    <dgm:pt modelId="{8EE8F8AA-B51A-4D15-AEA3-58096DA74290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just" rtl="0"/>
          <a:r>
            <a:rPr lang="pt-PT" sz="1600" b="1" noProof="0" dirty="0">
              <a:latin typeface="Century Gothic" panose="020B0502020202020204" pitchFamily="34" charset="0"/>
            </a:rPr>
            <a:t>Método de equivalência patrimonial:</a:t>
          </a:r>
          <a:r>
            <a:rPr lang="pt-PT" sz="1600" b="0" noProof="0" dirty="0">
              <a:latin typeface="Century Gothic" panose="020B0502020202020204" pitchFamily="34" charset="0"/>
            </a:rPr>
            <a:t> aplicado </a:t>
          </a:r>
          <a:r>
            <a:rPr lang="pt-BR" sz="1600" dirty="0">
              <a:solidFill>
                <a:srgbClr val="231E36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à</a:t>
          </a:r>
          <a:r>
            <a:rPr lang="pt-PT" sz="1600" b="0" noProof="0" dirty="0">
              <a:latin typeface="Century Gothic" panose="020B0502020202020204" pitchFamily="34" charset="0"/>
            </a:rPr>
            <a:t>s participações financeiras minoritárias, </a:t>
          </a:r>
          <a:r>
            <a:rPr lang="pt-PT" sz="1600" b="0" noProof="0" dirty="0" err="1">
              <a:latin typeface="Century Gothic" panose="020B0502020202020204" pitchFamily="34" charset="0"/>
            </a:rPr>
            <a:t>ex</a:t>
          </a:r>
          <a:r>
            <a:rPr lang="pt-PT" sz="1600" b="0" noProof="0" dirty="0">
              <a:latin typeface="Century Gothic" panose="020B0502020202020204" pitchFamily="34" charset="0"/>
            </a:rPr>
            <a:t>: TV Cabo S.A, </a:t>
          </a:r>
          <a:r>
            <a:rPr lang="pt-PT" sz="1600" b="0" noProof="0" dirty="0" err="1">
              <a:latin typeface="Century Gothic" panose="020B0502020202020204" pitchFamily="34" charset="0"/>
            </a:rPr>
            <a:t>Motraco</a:t>
          </a:r>
          <a:r>
            <a:rPr lang="pt-PT" sz="1600" b="0" noProof="0" dirty="0">
              <a:latin typeface="Century Gothic" panose="020B0502020202020204" pitchFamily="34" charset="0"/>
            </a:rPr>
            <a:t>, S.A, etc.</a:t>
          </a:r>
        </a:p>
      </dgm:t>
    </dgm:pt>
    <dgm:pt modelId="{DA3B9CC7-3B10-47B8-B290-EED39B6CF08E}" type="parTrans" cxnId="{EE8F35D8-9999-43F6-BCDC-87CCFC8C78EC}">
      <dgm:prSet/>
      <dgm:spPr/>
      <dgm:t>
        <a:bodyPr/>
        <a:lstStyle/>
        <a:p>
          <a:endParaRPr lang="pt-PT" sz="1400" noProof="0" dirty="0"/>
        </a:p>
      </dgm:t>
    </dgm:pt>
    <dgm:pt modelId="{711AE0D4-E230-4280-BC0E-3E57949D696F}" type="sibTrans" cxnId="{EE8F35D8-9999-43F6-BCDC-87CCFC8C78EC}">
      <dgm:prSet/>
      <dgm:spPr/>
      <dgm:t>
        <a:bodyPr/>
        <a:lstStyle/>
        <a:p>
          <a:endParaRPr lang="pt-PT" sz="1400" noProof="0" dirty="0"/>
        </a:p>
      </dgm:t>
    </dgm:pt>
    <dgm:pt modelId="{D06C62CD-BF12-4199-81C4-DF323D0FFDAF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just" rtl="0"/>
          <a:r>
            <a:rPr lang="pt-PT" sz="1600" b="1" noProof="0" dirty="0">
              <a:latin typeface="Century Gothic" panose="020B0502020202020204" pitchFamily="34" charset="0"/>
            </a:rPr>
            <a:t>Método de custo de aquisição</a:t>
          </a:r>
          <a:r>
            <a:rPr lang="pt-PT" sz="1600" b="0" noProof="0" dirty="0">
              <a:latin typeface="Century Gothic" panose="020B0502020202020204" pitchFamily="34" charset="0"/>
            </a:rPr>
            <a:t> – aplicado </a:t>
          </a:r>
          <a:r>
            <a:rPr lang="pt-BR" sz="1600" dirty="0">
              <a:solidFill>
                <a:srgbClr val="231E36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à</a:t>
          </a:r>
          <a:r>
            <a:rPr lang="pt-PT" sz="1600" b="0" noProof="0" dirty="0">
              <a:latin typeface="Century Gothic" panose="020B0502020202020204" pitchFamily="34" charset="0"/>
            </a:rPr>
            <a:t>s sociedades em que o investimento do Estado não é significativo e o Estado não detém influência significativa, </a:t>
          </a:r>
          <a:r>
            <a:rPr lang="pt-PT" sz="1600" b="0" noProof="0" dirty="0" err="1">
              <a:latin typeface="Century Gothic" panose="020B0502020202020204" pitchFamily="34" charset="0"/>
            </a:rPr>
            <a:t>ex</a:t>
          </a:r>
          <a:r>
            <a:rPr lang="pt-PT" sz="1600" b="0" noProof="0" dirty="0">
              <a:latin typeface="Century Gothic" panose="020B0502020202020204" pitchFamily="34" charset="0"/>
            </a:rPr>
            <a:t>: CDM, SA, Mozal, SA, etc.</a:t>
          </a:r>
        </a:p>
      </dgm:t>
    </dgm:pt>
    <dgm:pt modelId="{DE0A4B48-9823-41E5-BEF6-3C33C74242D8}" type="parTrans" cxnId="{FAE78EE2-AC78-4EE5-8F0E-DE5F40865C37}">
      <dgm:prSet/>
      <dgm:spPr/>
      <dgm:t>
        <a:bodyPr/>
        <a:lstStyle/>
        <a:p>
          <a:endParaRPr lang="pt-PT" sz="1400" noProof="0" dirty="0"/>
        </a:p>
      </dgm:t>
    </dgm:pt>
    <dgm:pt modelId="{C69F96F4-24AA-48C2-B882-6EA1C9B82524}" type="sibTrans" cxnId="{FAE78EE2-AC78-4EE5-8F0E-DE5F40865C37}">
      <dgm:prSet/>
      <dgm:spPr/>
      <dgm:t>
        <a:bodyPr/>
        <a:lstStyle/>
        <a:p>
          <a:endParaRPr lang="pt-PT" sz="1400" noProof="0" dirty="0"/>
        </a:p>
      </dgm:t>
    </dgm:pt>
    <dgm:pt modelId="{23088E31-4A68-4C97-8A85-89AC1771E0EB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just" rtl="0"/>
          <a:r>
            <a:rPr lang="pt-PT" sz="1600" b="0" noProof="0" dirty="0">
              <a:latin typeface="Century Gothic" panose="020B0502020202020204" pitchFamily="34" charset="0"/>
            </a:rPr>
            <a:t>As contas foram consolidadas </a:t>
          </a:r>
          <a:r>
            <a:rPr lang="pt-BR" sz="1600" dirty="0">
              <a:solidFill>
                <a:srgbClr val="231E36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à</a:t>
          </a:r>
          <a:r>
            <a:rPr lang="pt-PT" sz="1600" b="0" noProof="0" dirty="0">
              <a:latin typeface="Century Gothic" panose="020B0502020202020204" pitchFamily="34" charset="0"/>
            </a:rPr>
            <a:t> nível das empresas- mãe.</a:t>
          </a:r>
        </a:p>
      </dgm:t>
    </dgm:pt>
    <dgm:pt modelId="{A3C7E008-F74E-4617-B5B3-CE8ADDF8498F}" type="parTrans" cxnId="{ADEECF53-B140-42BB-928E-67A086B67D18}">
      <dgm:prSet/>
      <dgm:spPr/>
      <dgm:t>
        <a:bodyPr/>
        <a:lstStyle/>
        <a:p>
          <a:endParaRPr lang="pt-PT" sz="1400" noProof="0" dirty="0"/>
        </a:p>
      </dgm:t>
    </dgm:pt>
    <dgm:pt modelId="{A0A7628B-BF31-43E7-9E4D-C24E150737E0}" type="sibTrans" cxnId="{ADEECF53-B140-42BB-928E-67A086B67D18}">
      <dgm:prSet/>
      <dgm:spPr/>
      <dgm:t>
        <a:bodyPr/>
        <a:lstStyle/>
        <a:p>
          <a:endParaRPr lang="pt-PT" sz="1400" noProof="0" dirty="0"/>
        </a:p>
      </dgm:t>
    </dgm:pt>
    <dgm:pt modelId="{E0E3ED71-03C0-4FD3-94C6-3B80B69A85D5}" type="pres">
      <dgm:prSet presAssocID="{8C47C0B0-ED9F-4762-9323-42E05353BC5E}" presName="Name0" presStyleCnt="0">
        <dgm:presLayoutVars>
          <dgm:dir/>
          <dgm:animOne val="branch"/>
          <dgm:animLvl val="lvl"/>
        </dgm:presLayoutVars>
      </dgm:prSet>
      <dgm:spPr/>
    </dgm:pt>
    <dgm:pt modelId="{9C3163DC-D0FD-466B-A66E-225780A913D5}" type="pres">
      <dgm:prSet presAssocID="{2DF5CE2F-416F-48EB-A833-2562135B9DA3}" presName="chaos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F2DD5E92-6934-4BC2-85B9-7DAB7AACA873}" type="pres">
      <dgm:prSet presAssocID="{2DF5CE2F-416F-48EB-A833-2562135B9DA3}" presName="parTx1" presStyleLbl="revTx" presStyleIdx="0" presStyleCnt="4"/>
      <dgm:spPr/>
    </dgm:pt>
    <dgm:pt modelId="{E180E973-7035-49A6-AE14-22F4A2D38888}" type="pres">
      <dgm:prSet presAssocID="{2DF5CE2F-416F-48EB-A833-2562135B9DA3}" presName="desTx1" presStyleLbl="revTx" presStyleIdx="1" presStyleCnt="4" custLinFactNeighborX="2294" custLinFactNeighborY="8997">
        <dgm:presLayoutVars>
          <dgm:bulletEnabled val="1"/>
        </dgm:presLayoutVars>
      </dgm:prSet>
      <dgm:spPr/>
    </dgm:pt>
    <dgm:pt modelId="{1AA10991-6DF9-4CFA-A421-7F87886DBA51}" type="pres">
      <dgm:prSet presAssocID="{2DF5CE2F-416F-48EB-A833-2562135B9DA3}" presName="c1" presStyleLbl="node1" presStyleIdx="0" presStyleCnt="19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78A3BE2A-7F65-4D5D-87EE-C9DC91C52AFA}" type="pres">
      <dgm:prSet presAssocID="{2DF5CE2F-416F-48EB-A833-2562135B9DA3}" presName="c2" presStyleLbl="node1" presStyleIdx="1" presStyleCnt="19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2E18364E-CA4B-4042-BCDE-2ACFB0D255B0}" type="pres">
      <dgm:prSet presAssocID="{2DF5CE2F-416F-48EB-A833-2562135B9DA3}" presName="c3" presStyleLbl="node1" presStyleIdx="2" presStyleCnt="19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B6B5E357-C42D-4AD6-8A81-E840AA78968C}" type="pres">
      <dgm:prSet presAssocID="{2DF5CE2F-416F-48EB-A833-2562135B9DA3}" presName="c4" presStyleLbl="node1" presStyleIdx="3" presStyleCnt="19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9959DDAC-20C3-40B9-9AF3-74AF47B878FA}" type="pres">
      <dgm:prSet presAssocID="{2DF5CE2F-416F-48EB-A833-2562135B9DA3}" presName="c5" presStyleLbl="node1" presStyleIdx="4" presStyleCnt="19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82D71FAB-E7FB-4D39-BC9A-44AA54CFFBF4}" type="pres">
      <dgm:prSet presAssocID="{2DF5CE2F-416F-48EB-A833-2562135B9DA3}" presName="c6" presStyleLbl="node1" presStyleIdx="5" presStyleCnt="19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C61BDABB-1180-40DB-8FB9-71F2E65CD89C}" type="pres">
      <dgm:prSet presAssocID="{2DF5CE2F-416F-48EB-A833-2562135B9DA3}" presName="c7" presStyleLbl="node1" presStyleIdx="6" presStyleCnt="19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69D25ACE-5587-47E3-84DC-F5E181DD66B3}" type="pres">
      <dgm:prSet presAssocID="{2DF5CE2F-416F-48EB-A833-2562135B9DA3}" presName="c8" presStyleLbl="node1" presStyleIdx="7" presStyleCnt="19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4871EC71-F9F4-4B77-B20D-0395CC5632D0}" type="pres">
      <dgm:prSet presAssocID="{2DF5CE2F-416F-48EB-A833-2562135B9DA3}" presName="c9" presStyleLbl="node1" presStyleIdx="8" presStyleCnt="19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BAE8BB14-A3E5-40C1-A8DE-0BA0A7CB40FE}" type="pres">
      <dgm:prSet presAssocID="{2DF5CE2F-416F-48EB-A833-2562135B9DA3}" presName="c10" presStyleLbl="node1" presStyleIdx="9" presStyleCnt="19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3C2E0580-684F-4BFC-97A8-D241B51EF050}" type="pres">
      <dgm:prSet presAssocID="{2DF5CE2F-416F-48EB-A833-2562135B9DA3}" presName="c11" presStyleLbl="node1" presStyleIdx="10" presStyleCnt="19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BCE99501-96EC-40BA-A1C1-724C7D787E00}" type="pres">
      <dgm:prSet presAssocID="{2DF5CE2F-416F-48EB-A833-2562135B9DA3}" presName="c12" presStyleLbl="node1" presStyleIdx="11" presStyleCnt="19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4BC681E5-AF7D-40A7-A3BA-5A3D4ED193E9}" type="pres">
      <dgm:prSet presAssocID="{2DF5CE2F-416F-48EB-A833-2562135B9DA3}" presName="c13" presStyleLbl="node1" presStyleIdx="12" presStyleCnt="19" custLinFactNeighborY="-63785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F2CB058F-4A4F-4FE6-B33F-8494995650A9}" type="pres">
      <dgm:prSet presAssocID="{2DF5CE2F-416F-48EB-A833-2562135B9DA3}" presName="c14" presStyleLbl="node1" presStyleIdx="13" presStyleCnt="19" custLinFactY="-67668" custLinFactNeighborX="-71913" custLinFactNeighborY="-10000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6E8AB02E-02AB-40FA-925C-EF73BEFA5034}" type="pres">
      <dgm:prSet presAssocID="{2DF5CE2F-416F-48EB-A833-2562135B9DA3}" presName="c15" presStyleLbl="node1" presStyleIdx="14" presStyleCnt="19" custLinFactNeighborY="-3899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68C35954-EA2A-4A43-A604-D6E28D58D6DD}" type="pres">
      <dgm:prSet presAssocID="{2DF5CE2F-416F-48EB-A833-2562135B9DA3}" presName="c16" presStyleLbl="node1" presStyleIdx="15" presStyleCnt="19" custLinFactY="-81668" custLinFactNeighborY="-10000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C3AAB377-11E9-4A2D-A903-5302166B2D80}" type="pres">
      <dgm:prSet presAssocID="{2DF5CE2F-416F-48EB-A833-2562135B9DA3}" presName="c17" presStyleLbl="node1" presStyleIdx="16" presStyleCnt="19" custLinFactNeighborY="-3858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2783C98D-E9B7-4794-BF29-67186A418400}" type="pres">
      <dgm:prSet presAssocID="{2DF5CE2F-416F-48EB-A833-2562135B9DA3}" presName="c18" presStyleLbl="node1" presStyleIdx="17" presStyleCnt="19" custLinFactNeighborY="-66283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87AC2F19-73C0-4B02-889F-A147159C8A01}" type="pres">
      <dgm:prSet presAssocID="{E9937202-D5BE-45B8-84C8-3EA8410ECAFA}" presName="chevronComposite1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DAF89D64-6B44-4CCF-AC3A-833B9F0307D8}" type="pres">
      <dgm:prSet presAssocID="{E9937202-D5BE-45B8-84C8-3EA8410ECAFA}" presName="chevron1" presStyleLbl="sibTrans2D1" presStyleIdx="0" presStyleCnt="2" custLinFactNeighborY="1578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BC7B4FDC-228F-4FC6-AE0F-19C38D9DB460}" type="pres">
      <dgm:prSet presAssocID="{E9937202-D5BE-45B8-84C8-3EA8410ECAFA}" presName="spChevron1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55C97DF8-3514-4A02-A299-2E5F9AECBF3A}" type="pres">
      <dgm:prSet presAssocID="{E76667E5-E2DC-49A0-85CE-A34157CBCFC1}" presName="middle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E06AAFD7-FE21-42D2-B373-82AF96432BA7}" type="pres">
      <dgm:prSet presAssocID="{E76667E5-E2DC-49A0-85CE-A34157CBCFC1}" presName="parTxMid" presStyleLbl="revTx" presStyleIdx="2" presStyleCnt="4"/>
      <dgm:spPr/>
    </dgm:pt>
    <dgm:pt modelId="{9C4C49C9-1A81-4E55-BB10-A725E1514F62}" type="pres">
      <dgm:prSet presAssocID="{E76667E5-E2DC-49A0-85CE-A34157CBCFC1}" presName="desTxMid" presStyleLbl="revTx" presStyleIdx="3" presStyleCnt="4" custScaleX="135405" custLinFactNeighborX="-3038" custLinFactNeighborY="-58764">
        <dgm:presLayoutVars>
          <dgm:bulletEnabled val="1"/>
        </dgm:presLayoutVars>
      </dgm:prSet>
      <dgm:spPr/>
    </dgm:pt>
    <dgm:pt modelId="{9BB6363A-666B-4295-9D46-10A1AD9C503B}" type="pres">
      <dgm:prSet presAssocID="{E76667E5-E2DC-49A0-85CE-A34157CBCFC1}" presName="spMid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0A7E2172-BA6D-4470-8BCF-872847692954}" type="pres">
      <dgm:prSet presAssocID="{B5EB5DB5-3C45-4D7C-AD17-E438F07CE20A}" presName="chevronComposite1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9898C3E5-2BF8-4DDC-A2B0-48F92593FDD6}" type="pres">
      <dgm:prSet presAssocID="{B5EB5DB5-3C45-4D7C-AD17-E438F07CE20A}" presName="chevron1" presStyleLbl="sibTrans2D1" presStyleIdx="1" presStyleCnt="2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1C8A28C1-C1BB-4ADF-9605-31FBB409B773}" type="pres">
      <dgm:prSet presAssocID="{B5EB5DB5-3C45-4D7C-AD17-E438F07CE20A}" presName="spChevron1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E13CF1B7-E818-49F9-8309-57A650AD3EB8}" type="pres">
      <dgm:prSet presAssocID="{C249D9CC-A513-4F4C-AD6A-B8B2B39862A6}" presName="last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F9DDBF63-B1E8-45EC-B81B-C4C9341134F2}" type="pres">
      <dgm:prSet presAssocID="{C249D9CC-A513-4F4C-AD6A-B8B2B39862A6}" presName="circleTx" presStyleLbl="node1" presStyleIdx="18" presStyleCnt="19"/>
      <dgm:spPr/>
    </dgm:pt>
    <dgm:pt modelId="{42449A6F-4C25-431F-90D7-64D36FB058FA}" type="pres">
      <dgm:prSet presAssocID="{C249D9CC-A513-4F4C-AD6A-B8B2B39862A6}" presName="spN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</dgm:ptLst>
  <dgm:cxnLst>
    <dgm:cxn modelId="{F3F63C17-1212-4A99-B640-1B00B2BECAA9}" type="presOf" srcId="{ADD3ECB7-F67A-41CB-80B4-2E9576281A8D}" destId="{9C4C49C9-1A81-4E55-BB10-A725E1514F62}" srcOrd="0" destOrd="0" presId="urn:microsoft.com/office/officeart/2009/3/layout/RandomtoResultProcess"/>
    <dgm:cxn modelId="{9FF3B22E-53E2-4347-A81A-D83F4B948F6F}" type="presOf" srcId="{E76667E5-E2DC-49A0-85CE-A34157CBCFC1}" destId="{E06AAFD7-FE21-42D2-B373-82AF96432BA7}" srcOrd="0" destOrd="0" presId="urn:microsoft.com/office/officeart/2009/3/layout/RandomtoResultProcess"/>
    <dgm:cxn modelId="{ADEECF53-B140-42BB-928E-67A086B67D18}" srcId="{2DF5CE2F-416F-48EB-A833-2562135B9DA3}" destId="{23088E31-4A68-4C97-8A85-89AC1771E0EB}" srcOrd="0" destOrd="0" parTransId="{A3C7E008-F74E-4617-B5B3-CE8ADDF8498F}" sibTransId="{A0A7628B-BF31-43E7-9E4D-C24E150737E0}"/>
    <dgm:cxn modelId="{CE772057-28F5-4A21-B822-7346567697BD}" srcId="{8C47C0B0-ED9F-4762-9323-42E05353BC5E}" destId="{C249D9CC-A513-4F4C-AD6A-B8B2B39862A6}" srcOrd="2" destOrd="0" parTransId="{72C9359A-4266-482A-85CE-B0D1D91462E3}" sibTransId="{1F2C583A-7243-416F-ADF7-5C21F82EA5F9}"/>
    <dgm:cxn modelId="{0476A25A-38BA-4EFC-9B68-98B47049EF20}" type="presOf" srcId="{23088E31-4A68-4C97-8A85-89AC1771E0EB}" destId="{E180E973-7035-49A6-AE14-22F4A2D38888}" srcOrd="0" destOrd="0" presId="urn:microsoft.com/office/officeart/2009/3/layout/RandomtoResultProcess"/>
    <dgm:cxn modelId="{37BE0F5B-EEDF-4EBA-BD98-DBF43D779AEA}" type="presOf" srcId="{2DF5CE2F-416F-48EB-A833-2562135B9DA3}" destId="{F2DD5E92-6934-4BC2-85B9-7DAB7AACA873}" srcOrd="0" destOrd="0" presId="urn:microsoft.com/office/officeart/2009/3/layout/RandomtoResultProcess"/>
    <dgm:cxn modelId="{F917FE60-AA57-4D08-97CF-BC6D11F57FA4}" type="presOf" srcId="{C249D9CC-A513-4F4C-AD6A-B8B2B39862A6}" destId="{F9DDBF63-B1E8-45EC-B81B-C4C9341134F2}" srcOrd="0" destOrd="0" presId="urn:microsoft.com/office/officeart/2009/3/layout/RandomtoResultProcess"/>
    <dgm:cxn modelId="{E7C77875-898D-4B3C-B328-D92BF0E957E3}" type="presOf" srcId="{8EE8F8AA-B51A-4D15-AEA3-58096DA74290}" destId="{9C4C49C9-1A81-4E55-BB10-A725E1514F62}" srcOrd="0" destOrd="1" presId="urn:microsoft.com/office/officeart/2009/3/layout/RandomtoResultProcess"/>
    <dgm:cxn modelId="{F095A27A-1472-4392-B317-0B3526A23D8A}" type="presOf" srcId="{8C47C0B0-ED9F-4762-9323-42E05353BC5E}" destId="{E0E3ED71-03C0-4FD3-94C6-3B80B69A85D5}" srcOrd="0" destOrd="0" presId="urn:microsoft.com/office/officeart/2009/3/layout/RandomtoResultProcess"/>
    <dgm:cxn modelId="{BE51C1A9-5226-4C3F-8671-711992567F04}" type="presOf" srcId="{D06C62CD-BF12-4199-81C4-DF323D0FFDAF}" destId="{9C4C49C9-1A81-4E55-BB10-A725E1514F62}" srcOrd="0" destOrd="2" presId="urn:microsoft.com/office/officeart/2009/3/layout/RandomtoResultProcess"/>
    <dgm:cxn modelId="{EBB733C5-1E83-4E20-8994-DF8305362B58}" srcId="{8C47C0B0-ED9F-4762-9323-42E05353BC5E}" destId="{E76667E5-E2DC-49A0-85CE-A34157CBCFC1}" srcOrd="1" destOrd="0" parTransId="{E0875638-70BE-4922-B582-DCC79B203EDD}" sibTransId="{B5EB5DB5-3C45-4D7C-AD17-E438F07CE20A}"/>
    <dgm:cxn modelId="{EE8F35D8-9999-43F6-BCDC-87CCFC8C78EC}" srcId="{E76667E5-E2DC-49A0-85CE-A34157CBCFC1}" destId="{8EE8F8AA-B51A-4D15-AEA3-58096DA74290}" srcOrd="1" destOrd="0" parTransId="{DA3B9CC7-3B10-47B8-B290-EED39B6CF08E}" sibTransId="{711AE0D4-E230-4280-BC0E-3E57949D696F}"/>
    <dgm:cxn modelId="{C35BF0DD-777C-4DE0-AA79-B667273B6213}" srcId="{8C47C0B0-ED9F-4762-9323-42E05353BC5E}" destId="{2DF5CE2F-416F-48EB-A833-2562135B9DA3}" srcOrd="0" destOrd="0" parTransId="{55DB68BD-2965-4163-AAB2-56CB2C3FA8FE}" sibTransId="{E9937202-D5BE-45B8-84C8-3EA8410ECAFA}"/>
    <dgm:cxn modelId="{FAE78EE2-AC78-4EE5-8F0E-DE5F40865C37}" srcId="{E76667E5-E2DC-49A0-85CE-A34157CBCFC1}" destId="{D06C62CD-BF12-4199-81C4-DF323D0FFDAF}" srcOrd="2" destOrd="0" parTransId="{DE0A4B48-9823-41E5-BEF6-3C33C74242D8}" sibTransId="{C69F96F4-24AA-48C2-B882-6EA1C9B82524}"/>
    <dgm:cxn modelId="{EE97EAF7-F879-456D-92FD-F108F33967F6}" srcId="{E76667E5-E2DC-49A0-85CE-A34157CBCFC1}" destId="{ADD3ECB7-F67A-41CB-80B4-2E9576281A8D}" srcOrd="0" destOrd="0" parTransId="{B91CDFFC-D590-426E-B370-F6A226C36510}" sibTransId="{02C47DC2-FD63-425B-B265-E34E72C3D768}"/>
    <dgm:cxn modelId="{0AB8C63F-12E0-487E-892C-8EC2B675DA18}" type="presParOf" srcId="{E0E3ED71-03C0-4FD3-94C6-3B80B69A85D5}" destId="{9C3163DC-D0FD-466B-A66E-225780A913D5}" srcOrd="0" destOrd="0" presId="urn:microsoft.com/office/officeart/2009/3/layout/RandomtoResultProcess"/>
    <dgm:cxn modelId="{44546ABB-0A46-461E-9D42-F820AE3A0AF9}" type="presParOf" srcId="{9C3163DC-D0FD-466B-A66E-225780A913D5}" destId="{F2DD5E92-6934-4BC2-85B9-7DAB7AACA873}" srcOrd="0" destOrd="0" presId="urn:microsoft.com/office/officeart/2009/3/layout/RandomtoResultProcess"/>
    <dgm:cxn modelId="{9B7758E8-826A-4E5A-BC96-67C59B73E835}" type="presParOf" srcId="{9C3163DC-D0FD-466B-A66E-225780A913D5}" destId="{E180E973-7035-49A6-AE14-22F4A2D38888}" srcOrd="1" destOrd="0" presId="urn:microsoft.com/office/officeart/2009/3/layout/RandomtoResultProcess"/>
    <dgm:cxn modelId="{C89DB87C-38BE-4CC9-AA5B-BB2DC1B23B7B}" type="presParOf" srcId="{9C3163DC-D0FD-466B-A66E-225780A913D5}" destId="{1AA10991-6DF9-4CFA-A421-7F87886DBA51}" srcOrd="2" destOrd="0" presId="urn:microsoft.com/office/officeart/2009/3/layout/RandomtoResultProcess"/>
    <dgm:cxn modelId="{F03E427D-6230-4434-9F17-262595DBC150}" type="presParOf" srcId="{9C3163DC-D0FD-466B-A66E-225780A913D5}" destId="{78A3BE2A-7F65-4D5D-87EE-C9DC91C52AFA}" srcOrd="3" destOrd="0" presId="urn:microsoft.com/office/officeart/2009/3/layout/RandomtoResultProcess"/>
    <dgm:cxn modelId="{C6061BAD-22D0-461D-BCBA-BBCE71339DE9}" type="presParOf" srcId="{9C3163DC-D0FD-466B-A66E-225780A913D5}" destId="{2E18364E-CA4B-4042-BCDE-2ACFB0D255B0}" srcOrd="4" destOrd="0" presId="urn:microsoft.com/office/officeart/2009/3/layout/RandomtoResultProcess"/>
    <dgm:cxn modelId="{E05FD7D7-8DFD-46BC-811A-CE323AD49EE0}" type="presParOf" srcId="{9C3163DC-D0FD-466B-A66E-225780A913D5}" destId="{B6B5E357-C42D-4AD6-8A81-E840AA78968C}" srcOrd="5" destOrd="0" presId="urn:microsoft.com/office/officeart/2009/3/layout/RandomtoResultProcess"/>
    <dgm:cxn modelId="{192F609A-0D74-4888-AEBF-1D03468214A2}" type="presParOf" srcId="{9C3163DC-D0FD-466B-A66E-225780A913D5}" destId="{9959DDAC-20C3-40B9-9AF3-74AF47B878FA}" srcOrd="6" destOrd="0" presId="urn:microsoft.com/office/officeart/2009/3/layout/RandomtoResultProcess"/>
    <dgm:cxn modelId="{6E6D7840-1EFA-4156-86E5-72EF4044D5A8}" type="presParOf" srcId="{9C3163DC-D0FD-466B-A66E-225780A913D5}" destId="{82D71FAB-E7FB-4D39-BC9A-44AA54CFFBF4}" srcOrd="7" destOrd="0" presId="urn:microsoft.com/office/officeart/2009/3/layout/RandomtoResultProcess"/>
    <dgm:cxn modelId="{94F49B74-A0E3-4876-8A8B-FD40CA0C72F9}" type="presParOf" srcId="{9C3163DC-D0FD-466B-A66E-225780A913D5}" destId="{C61BDABB-1180-40DB-8FB9-71F2E65CD89C}" srcOrd="8" destOrd="0" presId="urn:microsoft.com/office/officeart/2009/3/layout/RandomtoResultProcess"/>
    <dgm:cxn modelId="{7E7B9486-80DE-49C3-B43F-A8C826515040}" type="presParOf" srcId="{9C3163DC-D0FD-466B-A66E-225780A913D5}" destId="{69D25ACE-5587-47E3-84DC-F5E181DD66B3}" srcOrd="9" destOrd="0" presId="urn:microsoft.com/office/officeart/2009/3/layout/RandomtoResultProcess"/>
    <dgm:cxn modelId="{EDF848A3-5393-47ED-9113-CE4B3E05054C}" type="presParOf" srcId="{9C3163DC-D0FD-466B-A66E-225780A913D5}" destId="{4871EC71-F9F4-4B77-B20D-0395CC5632D0}" srcOrd="10" destOrd="0" presId="urn:microsoft.com/office/officeart/2009/3/layout/RandomtoResultProcess"/>
    <dgm:cxn modelId="{E2D62CEF-34AA-4460-81B9-5F237CA8A654}" type="presParOf" srcId="{9C3163DC-D0FD-466B-A66E-225780A913D5}" destId="{BAE8BB14-A3E5-40C1-A8DE-0BA0A7CB40FE}" srcOrd="11" destOrd="0" presId="urn:microsoft.com/office/officeart/2009/3/layout/RandomtoResultProcess"/>
    <dgm:cxn modelId="{568770F6-9750-40E0-B4DF-B5F04E1520F4}" type="presParOf" srcId="{9C3163DC-D0FD-466B-A66E-225780A913D5}" destId="{3C2E0580-684F-4BFC-97A8-D241B51EF050}" srcOrd="12" destOrd="0" presId="urn:microsoft.com/office/officeart/2009/3/layout/RandomtoResultProcess"/>
    <dgm:cxn modelId="{54D6C924-6C18-4725-8457-3C9C146790A4}" type="presParOf" srcId="{9C3163DC-D0FD-466B-A66E-225780A913D5}" destId="{BCE99501-96EC-40BA-A1C1-724C7D787E00}" srcOrd="13" destOrd="0" presId="urn:microsoft.com/office/officeart/2009/3/layout/RandomtoResultProcess"/>
    <dgm:cxn modelId="{921292FF-39FB-41F7-BC79-356818922FAA}" type="presParOf" srcId="{9C3163DC-D0FD-466B-A66E-225780A913D5}" destId="{4BC681E5-AF7D-40A7-A3BA-5A3D4ED193E9}" srcOrd="14" destOrd="0" presId="urn:microsoft.com/office/officeart/2009/3/layout/RandomtoResultProcess"/>
    <dgm:cxn modelId="{73715639-EA93-438F-99E3-8C1BF247D782}" type="presParOf" srcId="{9C3163DC-D0FD-466B-A66E-225780A913D5}" destId="{F2CB058F-4A4F-4FE6-B33F-8494995650A9}" srcOrd="15" destOrd="0" presId="urn:microsoft.com/office/officeart/2009/3/layout/RandomtoResultProcess"/>
    <dgm:cxn modelId="{94BEC53F-4450-458D-87C5-8A27F381EFC8}" type="presParOf" srcId="{9C3163DC-D0FD-466B-A66E-225780A913D5}" destId="{6E8AB02E-02AB-40FA-925C-EF73BEFA5034}" srcOrd="16" destOrd="0" presId="urn:microsoft.com/office/officeart/2009/3/layout/RandomtoResultProcess"/>
    <dgm:cxn modelId="{60F75133-EFEE-4E79-9717-40D7E7BCA3CC}" type="presParOf" srcId="{9C3163DC-D0FD-466B-A66E-225780A913D5}" destId="{68C35954-EA2A-4A43-A604-D6E28D58D6DD}" srcOrd="17" destOrd="0" presId="urn:microsoft.com/office/officeart/2009/3/layout/RandomtoResultProcess"/>
    <dgm:cxn modelId="{7AC8DFC4-412E-451E-8D02-1684D6B42EE6}" type="presParOf" srcId="{9C3163DC-D0FD-466B-A66E-225780A913D5}" destId="{C3AAB377-11E9-4A2D-A903-5302166B2D80}" srcOrd="18" destOrd="0" presId="urn:microsoft.com/office/officeart/2009/3/layout/RandomtoResultProcess"/>
    <dgm:cxn modelId="{D3DC75E5-D072-4055-95F6-F500B2C3731C}" type="presParOf" srcId="{9C3163DC-D0FD-466B-A66E-225780A913D5}" destId="{2783C98D-E9B7-4794-BF29-67186A418400}" srcOrd="19" destOrd="0" presId="urn:microsoft.com/office/officeart/2009/3/layout/RandomtoResultProcess"/>
    <dgm:cxn modelId="{EB1827CE-7CCA-4BEE-87D7-1F9E36A78D51}" type="presParOf" srcId="{E0E3ED71-03C0-4FD3-94C6-3B80B69A85D5}" destId="{87AC2F19-73C0-4B02-889F-A147159C8A01}" srcOrd="1" destOrd="0" presId="urn:microsoft.com/office/officeart/2009/3/layout/RandomtoResultProcess"/>
    <dgm:cxn modelId="{BACC49B4-3F7C-4F6E-9B74-C962059AD12B}" type="presParOf" srcId="{87AC2F19-73C0-4B02-889F-A147159C8A01}" destId="{DAF89D64-6B44-4CCF-AC3A-833B9F0307D8}" srcOrd="0" destOrd="0" presId="urn:microsoft.com/office/officeart/2009/3/layout/RandomtoResultProcess"/>
    <dgm:cxn modelId="{70425B4D-D025-4C4F-9732-175B8977372E}" type="presParOf" srcId="{87AC2F19-73C0-4B02-889F-A147159C8A01}" destId="{BC7B4FDC-228F-4FC6-AE0F-19C38D9DB460}" srcOrd="1" destOrd="0" presId="urn:microsoft.com/office/officeart/2009/3/layout/RandomtoResultProcess"/>
    <dgm:cxn modelId="{79DA21E0-AE88-4AC0-A46F-67A881927D9F}" type="presParOf" srcId="{E0E3ED71-03C0-4FD3-94C6-3B80B69A85D5}" destId="{55C97DF8-3514-4A02-A299-2E5F9AECBF3A}" srcOrd="2" destOrd="0" presId="urn:microsoft.com/office/officeart/2009/3/layout/RandomtoResultProcess"/>
    <dgm:cxn modelId="{0E74EE81-27EA-4A11-B070-4AA1852E3F78}" type="presParOf" srcId="{55C97DF8-3514-4A02-A299-2E5F9AECBF3A}" destId="{E06AAFD7-FE21-42D2-B373-82AF96432BA7}" srcOrd="0" destOrd="0" presId="urn:microsoft.com/office/officeart/2009/3/layout/RandomtoResultProcess"/>
    <dgm:cxn modelId="{68023533-C5B5-4926-AA30-CB7149BFAE48}" type="presParOf" srcId="{55C97DF8-3514-4A02-A299-2E5F9AECBF3A}" destId="{9C4C49C9-1A81-4E55-BB10-A725E1514F62}" srcOrd="1" destOrd="0" presId="urn:microsoft.com/office/officeart/2009/3/layout/RandomtoResultProcess"/>
    <dgm:cxn modelId="{1AE835C6-666B-4843-A80A-4C0E02E41F62}" type="presParOf" srcId="{55C97DF8-3514-4A02-A299-2E5F9AECBF3A}" destId="{9BB6363A-666B-4295-9D46-10A1AD9C503B}" srcOrd="2" destOrd="0" presId="urn:microsoft.com/office/officeart/2009/3/layout/RandomtoResultProcess"/>
    <dgm:cxn modelId="{ED59815D-7942-4924-ACA0-D41B357136B9}" type="presParOf" srcId="{E0E3ED71-03C0-4FD3-94C6-3B80B69A85D5}" destId="{0A7E2172-BA6D-4470-8BCF-872847692954}" srcOrd="3" destOrd="0" presId="urn:microsoft.com/office/officeart/2009/3/layout/RandomtoResultProcess"/>
    <dgm:cxn modelId="{E957194C-58E0-4FC5-A191-4B0298AD1F30}" type="presParOf" srcId="{0A7E2172-BA6D-4470-8BCF-872847692954}" destId="{9898C3E5-2BF8-4DDC-A2B0-48F92593FDD6}" srcOrd="0" destOrd="0" presId="urn:microsoft.com/office/officeart/2009/3/layout/RandomtoResultProcess"/>
    <dgm:cxn modelId="{4675D7D5-9C8C-4F99-8C3B-92E191C4E4CD}" type="presParOf" srcId="{0A7E2172-BA6D-4470-8BCF-872847692954}" destId="{1C8A28C1-C1BB-4ADF-9605-31FBB409B773}" srcOrd="1" destOrd="0" presId="urn:microsoft.com/office/officeart/2009/3/layout/RandomtoResultProcess"/>
    <dgm:cxn modelId="{2F898A87-F08D-441D-8288-4C08FBC27C87}" type="presParOf" srcId="{E0E3ED71-03C0-4FD3-94C6-3B80B69A85D5}" destId="{E13CF1B7-E818-49F9-8309-57A650AD3EB8}" srcOrd="4" destOrd="0" presId="urn:microsoft.com/office/officeart/2009/3/layout/RandomtoResultProcess"/>
    <dgm:cxn modelId="{AEB14A04-E9FE-4E22-9329-822C49269232}" type="presParOf" srcId="{E13CF1B7-E818-49F9-8309-57A650AD3EB8}" destId="{F9DDBF63-B1E8-45EC-B81B-C4C9341134F2}" srcOrd="0" destOrd="0" presId="urn:microsoft.com/office/officeart/2009/3/layout/RandomtoResultProcess"/>
    <dgm:cxn modelId="{D7AE2964-7333-4690-86FE-273667B9E659}" type="presParOf" srcId="{E13CF1B7-E818-49F9-8309-57A650AD3EB8}" destId="{42449A6F-4C25-431F-90D7-64D36FB058FA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C47C0B0-ED9F-4762-9323-42E05353BC5E}" type="doc">
      <dgm:prSet loTypeId="urn:microsoft.com/office/officeart/2005/8/layout/hProcess1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2DF5CE2F-416F-48EB-A833-2562135B9DA3}">
      <dgm:prSet custT="1"/>
      <dgm:spPr/>
      <dgm:t>
        <a:bodyPr/>
        <a:lstStyle/>
        <a:p>
          <a:pPr rtl="0"/>
          <a:r>
            <a:rPr lang="pt-PT" sz="1700" dirty="0">
              <a:latin typeface="Century Gothic" panose="020B0502020202020204" pitchFamily="34" charset="0"/>
            </a:rPr>
            <a:t> Emissão de instruções </a:t>
          </a:r>
          <a:r>
            <a:rPr lang="pt-BR" sz="1700" dirty="0">
              <a:solidFill>
                <a:srgbClr val="231E36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à</a:t>
          </a:r>
          <a:r>
            <a:rPr lang="pt-PT" sz="1700" dirty="0">
              <a:latin typeface="Century Gothic" panose="020B0502020202020204" pitchFamily="34" charset="0"/>
            </a:rPr>
            <a:t>s empresas do SEE para  procederem </a:t>
          </a:r>
          <a:r>
            <a:rPr lang="pt-BR" sz="1700" dirty="0">
              <a:solidFill>
                <a:srgbClr val="231E36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à</a:t>
          </a:r>
          <a:r>
            <a:rPr lang="pt-PT" sz="1700" dirty="0">
              <a:latin typeface="Century Gothic" panose="020B0502020202020204" pitchFamily="34" charset="0"/>
            </a:rPr>
            <a:t> consolidação primária </a:t>
          </a:r>
          <a:endParaRPr lang="pt-PT" sz="1700" b="1" noProof="0" dirty="0">
            <a:latin typeface="Century Gothic" panose="020B0502020202020204" pitchFamily="34" charset="0"/>
          </a:endParaRPr>
        </a:p>
      </dgm:t>
    </dgm:pt>
    <dgm:pt modelId="{55DB68BD-2965-4163-AAB2-56CB2C3FA8FE}" type="parTrans" cxnId="{C35BF0DD-777C-4DE0-AA79-B667273B6213}">
      <dgm:prSet/>
      <dgm:spPr/>
      <dgm:t>
        <a:bodyPr/>
        <a:lstStyle/>
        <a:p>
          <a:endParaRPr lang="pt-PT" sz="1200" b="1" noProof="0" dirty="0">
            <a:latin typeface="Century Gothic" panose="020B0502020202020204" pitchFamily="34" charset="0"/>
          </a:endParaRPr>
        </a:p>
      </dgm:t>
    </dgm:pt>
    <dgm:pt modelId="{E9937202-D5BE-45B8-84C8-3EA8410ECAFA}" type="sibTrans" cxnId="{C35BF0DD-777C-4DE0-AA79-B667273B6213}">
      <dgm:prSet custT="1"/>
      <dgm:spPr/>
      <dgm:t>
        <a:bodyPr/>
        <a:lstStyle/>
        <a:p>
          <a:endParaRPr lang="pt-PT" sz="1200" b="1" noProof="0" dirty="0">
            <a:latin typeface="Century Gothic" panose="020B0502020202020204" pitchFamily="34" charset="0"/>
          </a:endParaRPr>
        </a:p>
      </dgm:t>
    </dgm:pt>
    <dgm:pt modelId="{81E92E34-2A65-42AD-BE78-E4874A20977E}">
      <dgm:prSet custT="1"/>
      <dgm:spPr/>
      <dgm:t>
        <a:bodyPr/>
        <a:lstStyle/>
        <a:p>
          <a:r>
            <a:rPr lang="pt-PT" sz="1700" b="0" dirty="0">
              <a:latin typeface="Century Gothic" panose="020B0502020202020204" pitchFamily="34" charset="0"/>
            </a:rPr>
            <a:t>Definição de pol</a:t>
          </a:r>
          <a:r>
            <a:rPr lang="pt-PT" sz="17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í</a:t>
          </a:r>
          <a:r>
            <a:rPr lang="pt-PT" sz="1700" b="0" dirty="0">
              <a:latin typeface="Century Gothic" panose="020B0502020202020204" pitchFamily="34" charset="0"/>
            </a:rPr>
            <a:t>ticas e procedimentos</a:t>
          </a:r>
          <a:endParaRPr lang="pt-PT" sz="1700" b="0" noProof="0" dirty="0">
            <a:latin typeface="Century Gothic" panose="020B0502020202020204" pitchFamily="34" charset="0"/>
          </a:endParaRPr>
        </a:p>
      </dgm:t>
    </dgm:pt>
    <dgm:pt modelId="{03F4A850-D0E3-46B5-B854-9C7C8B30F72B}" type="parTrans" cxnId="{420C7E09-0229-47BA-9956-27DF94A49364}">
      <dgm:prSet/>
      <dgm:spPr/>
      <dgm:t>
        <a:bodyPr/>
        <a:lstStyle/>
        <a:p>
          <a:endParaRPr lang="pt-PT"/>
        </a:p>
      </dgm:t>
    </dgm:pt>
    <dgm:pt modelId="{AE34418B-C9B5-4920-A4E6-F6CFC30D203C}" type="sibTrans" cxnId="{420C7E09-0229-47BA-9956-27DF94A49364}">
      <dgm:prSet/>
      <dgm:spPr/>
      <dgm:t>
        <a:bodyPr/>
        <a:lstStyle/>
        <a:p>
          <a:endParaRPr lang="pt-PT"/>
        </a:p>
      </dgm:t>
    </dgm:pt>
    <dgm:pt modelId="{0184BAD8-7B37-4223-A596-B626B542A5F0}">
      <dgm:prSet custT="1"/>
      <dgm:spPr/>
      <dgm:t>
        <a:bodyPr/>
        <a:lstStyle/>
        <a:p>
          <a:r>
            <a:rPr lang="pt-BR" sz="1700" b="0" noProof="0" dirty="0">
              <a:latin typeface="Century Gothic" panose="020B0502020202020204" pitchFamily="34" charset="0"/>
            </a:rPr>
            <a:t>Elaboração do Manual de Procedimentos</a:t>
          </a:r>
          <a:endParaRPr lang="pt-PT" sz="1700" b="0" noProof="0" dirty="0">
            <a:latin typeface="Century Gothic" panose="020B0502020202020204" pitchFamily="34" charset="0"/>
          </a:endParaRPr>
        </a:p>
      </dgm:t>
    </dgm:pt>
    <dgm:pt modelId="{F331DAF4-709D-48BD-99AD-F997E44D7AE8}" type="parTrans" cxnId="{5123FC76-9DA5-450D-8922-25FB87951A24}">
      <dgm:prSet/>
      <dgm:spPr/>
      <dgm:t>
        <a:bodyPr/>
        <a:lstStyle/>
        <a:p>
          <a:endParaRPr lang="pt-PT"/>
        </a:p>
      </dgm:t>
    </dgm:pt>
    <dgm:pt modelId="{A73A9C90-9DBF-49EE-8F13-BAF43A91B821}" type="sibTrans" cxnId="{5123FC76-9DA5-450D-8922-25FB87951A24}">
      <dgm:prSet/>
      <dgm:spPr/>
      <dgm:t>
        <a:bodyPr/>
        <a:lstStyle/>
        <a:p>
          <a:endParaRPr lang="pt-PT"/>
        </a:p>
      </dgm:t>
    </dgm:pt>
    <dgm:pt modelId="{B0FBA314-7E0F-441C-A824-CC35A6C0A8BB}">
      <dgm:prSet custT="1"/>
      <dgm:spPr/>
      <dgm:t>
        <a:bodyPr/>
        <a:lstStyle/>
        <a:p>
          <a:r>
            <a:rPr lang="pt-PT" sz="1700" b="0" noProof="0" dirty="0">
              <a:latin typeface="Century Gothic" panose="020B0502020202020204" pitchFamily="34" charset="0"/>
            </a:rPr>
            <a:t>Elaboração dos Relatórios (2020,2021 e 2022)</a:t>
          </a:r>
        </a:p>
      </dgm:t>
    </dgm:pt>
    <dgm:pt modelId="{038357DD-0C04-4E1E-B2C9-1B8B0F518C36}" type="parTrans" cxnId="{D1366DD7-00F6-45A5-99B4-C76D75B97BD6}">
      <dgm:prSet/>
      <dgm:spPr/>
      <dgm:t>
        <a:bodyPr/>
        <a:lstStyle/>
        <a:p>
          <a:endParaRPr lang="pt-PT"/>
        </a:p>
      </dgm:t>
    </dgm:pt>
    <dgm:pt modelId="{5D1693E0-F11F-4E3D-BCD2-F65AD1EE559A}" type="sibTrans" cxnId="{D1366DD7-00F6-45A5-99B4-C76D75B97BD6}">
      <dgm:prSet/>
      <dgm:spPr/>
      <dgm:t>
        <a:bodyPr/>
        <a:lstStyle/>
        <a:p>
          <a:endParaRPr lang="pt-PT"/>
        </a:p>
      </dgm:t>
    </dgm:pt>
    <dgm:pt modelId="{A5C42F62-C51E-47B4-8021-C3184FC04740}">
      <dgm:prSet custT="1"/>
      <dgm:spPr/>
      <dgm:t>
        <a:bodyPr/>
        <a:lstStyle/>
        <a:p>
          <a:r>
            <a:rPr lang="pt-PT" sz="1700" b="0" noProof="0" dirty="0">
              <a:latin typeface="Century Gothic" panose="020B0502020202020204" pitchFamily="34" charset="0"/>
            </a:rPr>
            <a:t>Preenchimento do *</a:t>
          </a:r>
          <a:r>
            <a:rPr lang="pt-PT" sz="1700" b="0" i="1" noProof="0" dirty="0" err="1">
              <a:latin typeface="Century Gothic" panose="020B0502020202020204" pitchFamily="34" charset="0"/>
            </a:rPr>
            <a:t>Reporting</a:t>
          </a:r>
          <a:r>
            <a:rPr lang="pt-PT" sz="1700" b="0" i="1" noProof="0" dirty="0">
              <a:latin typeface="Century Gothic" panose="020B0502020202020204" pitchFamily="34" charset="0"/>
            </a:rPr>
            <a:t> Package</a:t>
          </a:r>
        </a:p>
      </dgm:t>
    </dgm:pt>
    <dgm:pt modelId="{63BE89F8-9731-43F3-AEFF-DCA72FDF03FE}" type="parTrans" cxnId="{93432502-4AEA-42C3-8C05-1591F9952A49}">
      <dgm:prSet/>
      <dgm:spPr/>
      <dgm:t>
        <a:bodyPr/>
        <a:lstStyle/>
        <a:p>
          <a:endParaRPr lang="pt-PT"/>
        </a:p>
      </dgm:t>
    </dgm:pt>
    <dgm:pt modelId="{5128434A-6255-40FF-8AED-3C36621851D9}" type="sibTrans" cxnId="{93432502-4AEA-42C3-8C05-1591F9952A49}">
      <dgm:prSet/>
      <dgm:spPr/>
      <dgm:t>
        <a:bodyPr/>
        <a:lstStyle/>
        <a:p>
          <a:endParaRPr lang="pt-PT"/>
        </a:p>
      </dgm:t>
    </dgm:pt>
    <dgm:pt modelId="{FB574CE1-0E55-404D-A4AD-03B94F6152B2}" type="pres">
      <dgm:prSet presAssocID="{8C47C0B0-ED9F-4762-9323-42E05353BC5E}" presName="Name0" presStyleCnt="0">
        <dgm:presLayoutVars>
          <dgm:dir/>
          <dgm:resizeHandles val="exact"/>
        </dgm:presLayoutVars>
      </dgm:prSet>
      <dgm:spPr/>
    </dgm:pt>
    <dgm:pt modelId="{159CD6E0-D674-4D50-8819-AB32D5CFB2A6}" type="pres">
      <dgm:prSet presAssocID="{8C47C0B0-ED9F-4762-9323-42E05353BC5E}" presName="arrow" presStyleLbl="bgShp" presStyleIdx="0" presStyleCn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1D4DF4A7-C59A-4D4B-8850-40840BE517EC}" type="pres">
      <dgm:prSet presAssocID="{8C47C0B0-ED9F-4762-9323-42E05353BC5E}" presName="points" presStyleCnt="0"/>
      <dgm:spPr/>
    </dgm:pt>
    <dgm:pt modelId="{C0BBAE1A-6D7D-4676-A01C-B2EE6DA65641}" type="pres">
      <dgm:prSet presAssocID="{2DF5CE2F-416F-48EB-A833-2562135B9DA3}" presName="compositeA" presStyleCnt="0"/>
      <dgm:spPr/>
    </dgm:pt>
    <dgm:pt modelId="{CE65ABDE-D058-4AEE-945B-36E253BF5E1E}" type="pres">
      <dgm:prSet presAssocID="{2DF5CE2F-416F-48EB-A833-2562135B9DA3}" presName="textA" presStyleLbl="revTx" presStyleIdx="0" presStyleCnt="5">
        <dgm:presLayoutVars>
          <dgm:bulletEnabled val="1"/>
        </dgm:presLayoutVars>
      </dgm:prSet>
      <dgm:spPr/>
    </dgm:pt>
    <dgm:pt modelId="{8E9E124B-0E94-4535-BE08-4AE19CE3950D}" type="pres">
      <dgm:prSet presAssocID="{2DF5CE2F-416F-48EB-A833-2562135B9DA3}" presName="circleA" presStyleLbl="node1" presStyleIdx="0" presStyleCnt="5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F6723A6E-BC6C-42BA-A8CC-37AB8209E12F}" type="pres">
      <dgm:prSet presAssocID="{2DF5CE2F-416F-48EB-A833-2562135B9DA3}" presName="spaceA" presStyleCnt="0"/>
      <dgm:spPr/>
    </dgm:pt>
    <dgm:pt modelId="{B08688C6-E063-4600-B384-F56462E2CE69}" type="pres">
      <dgm:prSet presAssocID="{E9937202-D5BE-45B8-84C8-3EA8410ECAFA}" presName="space" presStyleCnt="0"/>
      <dgm:spPr/>
    </dgm:pt>
    <dgm:pt modelId="{ADDB18D8-F213-4F73-93AE-BDD792679CBD}" type="pres">
      <dgm:prSet presAssocID="{81E92E34-2A65-42AD-BE78-E4874A20977E}" presName="compositeB" presStyleCnt="0"/>
      <dgm:spPr/>
    </dgm:pt>
    <dgm:pt modelId="{8B1552AA-169B-4B24-99DA-D92BE089697B}" type="pres">
      <dgm:prSet presAssocID="{81E92E34-2A65-42AD-BE78-E4874A20977E}" presName="textB" presStyleLbl="revTx" presStyleIdx="1" presStyleCnt="5">
        <dgm:presLayoutVars>
          <dgm:bulletEnabled val="1"/>
        </dgm:presLayoutVars>
      </dgm:prSet>
      <dgm:spPr/>
    </dgm:pt>
    <dgm:pt modelId="{4A567398-ADBE-4696-B472-B6247204BCF4}" type="pres">
      <dgm:prSet presAssocID="{81E92E34-2A65-42AD-BE78-E4874A20977E}" presName="circleB" presStyleLbl="node1" presStyleIdx="1" presStyleCnt="5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11F34805-E646-42C7-8867-7B12A57C2919}" type="pres">
      <dgm:prSet presAssocID="{81E92E34-2A65-42AD-BE78-E4874A20977E}" presName="spaceB" presStyleCnt="0"/>
      <dgm:spPr/>
    </dgm:pt>
    <dgm:pt modelId="{A35764D4-028D-48FC-9A82-199637AD1DA7}" type="pres">
      <dgm:prSet presAssocID="{AE34418B-C9B5-4920-A4E6-F6CFC30D203C}" presName="space" presStyleCnt="0"/>
      <dgm:spPr/>
    </dgm:pt>
    <dgm:pt modelId="{7C89EAD3-EE2E-4403-BD2C-22D5E1708C31}" type="pres">
      <dgm:prSet presAssocID="{0184BAD8-7B37-4223-A596-B626B542A5F0}" presName="compositeA" presStyleCnt="0"/>
      <dgm:spPr/>
    </dgm:pt>
    <dgm:pt modelId="{5373BE0E-4E3A-452D-92C8-89CB1C3577A3}" type="pres">
      <dgm:prSet presAssocID="{0184BAD8-7B37-4223-A596-B626B542A5F0}" presName="textA" presStyleLbl="revTx" presStyleIdx="2" presStyleCnt="5">
        <dgm:presLayoutVars>
          <dgm:bulletEnabled val="1"/>
        </dgm:presLayoutVars>
      </dgm:prSet>
      <dgm:spPr/>
    </dgm:pt>
    <dgm:pt modelId="{281345F3-CF9A-4065-80E1-C3C4CDE9C822}" type="pres">
      <dgm:prSet presAssocID="{0184BAD8-7B37-4223-A596-B626B542A5F0}" presName="circleA" presStyleLbl="node1" presStyleIdx="2" presStyleCnt="5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18A55AD5-808E-4491-A0C7-3C107C2F8A90}" type="pres">
      <dgm:prSet presAssocID="{0184BAD8-7B37-4223-A596-B626B542A5F0}" presName="spaceA" presStyleCnt="0"/>
      <dgm:spPr/>
    </dgm:pt>
    <dgm:pt modelId="{8DA6F796-CBFF-4ACE-B395-57B9A4E7CA61}" type="pres">
      <dgm:prSet presAssocID="{A73A9C90-9DBF-49EE-8F13-BAF43A91B821}" presName="space" presStyleCnt="0"/>
      <dgm:spPr/>
    </dgm:pt>
    <dgm:pt modelId="{FC93D12A-E0D8-4BDE-87AD-0D329A317460}" type="pres">
      <dgm:prSet presAssocID="{A5C42F62-C51E-47B4-8021-C3184FC04740}" presName="compositeB" presStyleCnt="0"/>
      <dgm:spPr/>
    </dgm:pt>
    <dgm:pt modelId="{026426B1-2C84-4F84-AE9A-EEE0F850EEDA}" type="pres">
      <dgm:prSet presAssocID="{A5C42F62-C51E-47B4-8021-C3184FC04740}" presName="textB" presStyleLbl="revTx" presStyleIdx="3" presStyleCnt="5" custScaleX="113274">
        <dgm:presLayoutVars>
          <dgm:bulletEnabled val="1"/>
        </dgm:presLayoutVars>
      </dgm:prSet>
      <dgm:spPr/>
    </dgm:pt>
    <dgm:pt modelId="{77A7B89D-DA43-4659-BCEE-9AA39F67D883}" type="pres">
      <dgm:prSet presAssocID="{A5C42F62-C51E-47B4-8021-C3184FC04740}" presName="circleB" presStyleLbl="node1" presStyleIdx="3" presStyleCnt="5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485EDF6A-D342-4B2B-963B-EAB017FF9133}" type="pres">
      <dgm:prSet presAssocID="{A5C42F62-C51E-47B4-8021-C3184FC04740}" presName="spaceB" presStyleCnt="0"/>
      <dgm:spPr/>
    </dgm:pt>
    <dgm:pt modelId="{4B3CE987-024E-484E-9C88-24131C2E8D1B}" type="pres">
      <dgm:prSet presAssocID="{5128434A-6255-40FF-8AED-3C36621851D9}" presName="space" presStyleCnt="0"/>
      <dgm:spPr/>
    </dgm:pt>
    <dgm:pt modelId="{8C7AC65D-07F5-49BE-A914-EFA9CFA13A9F}" type="pres">
      <dgm:prSet presAssocID="{B0FBA314-7E0F-441C-A824-CC35A6C0A8BB}" presName="compositeA" presStyleCnt="0"/>
      <dgm:spPr/>
    </dgm:pt>
    <dgm:pt modelId="{E33B29AB-DE27-43FA-B905-336D0D180666}" type="pres">
      <dgm:prSet presAssocID="{B0FBA314-7E0F-441C-A824-CC35A6C0A8BB}" presName="textA" presStyleLbl="revTx" presStyleIdx="4" presStyleCnt="5" custScaleX="123097">
        <dgm:presLayoutVars>
          <dgm:bulletEnabled val="1"/>
        </dgm:presLayoutVars>
      </dgm:prSet>
      <dgm:spPr/>
    </dgm:pt>
    <dgm:pt modelId="{DDDFB926-999D-49EF-8C46-AC40846D5E25}" type="pres">
      <dgm:prSet presAssocID="{B0FBA314-7E0F-441C-A824-CC35A6C0A8BB}" presName="circleA" presStyleLbl="node1" presStyleIdx="4" presStyleCnt="5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6D7F9B67-FDB2-4C0F-958A-6EC8632F9D79}" type="pres">
      <dgm:prSet presAssocID="{B0FBA314-7E0F-441C-A824-CC35A6C0A8BB}" presName="spaceA" presStyleCnt="0"/>
      <dgm:spPr/>
    </dgm:pt>
  </dgm:ptLst>
  <dgm:cxnLst>
    <dgm:cxn modelId="{93432502-4AEA-42C3-8C05-1591F9952A49}" srcId="{8C47C0B0-ED9F-4762-9323-42E05353BC5E}" destId="{A5C42F62-C51E-47B4-8021-C3184FC04740}" srcOrd="3" destOrd="0" parTransId="{63BE89F8-9731-43F3-AEFF-DCA72FDF03FE}" sibTransId="{5128434A-6255-40FF-8AED-3C36621851D9}"/>
    <dgm:cxn modelId="{420C7E09-0229-47BA-9956-27DF94A49364}" srcId="{8C47C0B0-ED9F-4762-9323-42E05353BC5E}" destId="{81E92E34-2A65-42AD-BE78-E4874A20977E}" srcOrd="1" destOrd="0" parTransId="{03F4A850-D0E3-46B5-B854-9C7C8B30F72B}" sibTransId="{AE34418B-C9B5-4920-A4E6-F6CFC30D203C}"/>
    <dgm:cxn modelId="{EF05C914-F0A1-4448-9C2F-8BC0FF4EDA8F}" type="presOf" srcId="{81E92E34-2A65-42AD-BE78-E4874A20977E}" destId="{8B1552AA-169B-4B24-99DA-D92BE089697B}" srcOrd="0" destOrd="0" presId="urn:microsoft.com/office/officeart/2005/8/layout/hProcess11"/>
    <dgm:cxn modelId="{904E7A15-8015-41A3-A162-233B7EBB29A1}" type="presOf" srcId="{2DF5CE2F-416F-48EB-A833-2562135B9DA3}" destId="{CE65ABDE-D058-4AEE-945B-36E253BF5E1E}" srcOrd="0" destOrd="0" presId="urn:microsoft.com/office/officeart/2005/8/layout/hProcess11"/>
    <dgm:cxn modelId="{EBFF3856-51EB-49B8-9AA7-21D27680029C}" type="presOf" srcId="{0184BAD8-7B37-4223-A596-B626B542A5F0}" destId="{5373BE0E-4E3A-452D-92C8-89CB1C3577A3}" srcOrd="0" destOrd="0" presId="urn:microsoft.com/office/officeart/2005/8/layout/hProcess11"/>
    <dgm:cxn modelId="{84E18B72-02FC-4F64-B6EA-BDE6A69AC3F0}" type="presOf" srcId="{8C47C0B0-ED9F-4762-9323-42E05353BC5E}" destId="{FB574CE1-0E55-404D-A4AD-03B94F6152B2}" srcOrd="0" destOrd="0" presId="urn:microsoft.com/office/officeart/2005/8/layout/hProcess11"/>
    <dgm:cxn modelId="{5123FC76-9DA5-450D-8922-25FB87951A24}" srcId="{8C47C0B0-ED9F-4762-9323-42E05353BC5E}" destId="{0184BAD8-7B37-4223-A596-B626B542A5F0}" srcOrd="2" destOrd="0" parTransId="{F331DAF4-709D-48BD-99AD-F997E44D7AE8}" sibTransId="{A73A9C90-9DBF-49EE-8F13-BAF43A91B821}"/>
    <dgm:cxn modelId="{E09AD37C-624B-4CE0-94AF-EB24C8C4A10B}" type="presOf" srcId="{A5C42F62-C51E-47B4-8021-C3184FC04740}" destId="{026426B1-2C84-4F84-AE9A-EEE0F850EEDA}" srcOrd="0" destOrd="0" presId="urn:microsoft.com/office/officeart/2005/8/layout/hProcess11"/>
    <dgm:cxn modelId="{FEB864A7-EF40-4588-9C82-C95831B1AA91}" type="presOf" srcId="{B0FBA314-7E0F-441C-A824-CC35A6C0A8BB}" destId="{E33B29AB-DE27-43FA-B905-336D0D180666}" srcOrd="0" destOrd="0" presId="urn:microsoft.com/office/officeart/2005/8/layout/hProcess11"/>
    <dgm:cxn modelId="{D1366DD7-00F6-45A5-99B4-C76D75B97BD6}" srcId="{8C47C0B0-ED9F-4762-9323-42E05353BC5E}" destId="{B0FBA314-7E0F-441C-A824-CC35A6C0A8BB}" srcOrd="4" destOrd="0" parTransId="{038357DD-0C04-4E1E-B2C9-1B8B0F518C36}" sibTransId="{5D1693E0-F11F-4E3D-BCD2-F65AD1EE559A}"/>
    <dgm:cxn modelId="{C35BF0DD-777C-4DE0-AA79-B667273B6213}" srcId="{8C47C0B0-ED9F-4762-9323-42E05353BC5E}" destId="{2DF5CE2F-416F-48EB-A833-2562135B9DA3}" srcOrd="0" destOrd="0" parTransId="{55DB68BD-2965-4163-AAB2-56CB2C3FA8FE}" sibTransId="{E9937202-D5BE-45B8-84C8-3EA8410ECAFA}"/>
    <dgm:cxn modelId="{6C9AAA5A-47F0-4FC5-A4B6-8530C4E50BA3}" type="presParOf" srcId="{FB574CE1-0E55-404D-A4AD-03B94F6152B2}" destId="{159CD6E0-D674-4D50-8819-AB32D5CFB2A6}" srcOrd="0" destOrd="0" presId="urn:microsoft.com/office/officeart/2005/8/layout/hProcess11"/>
    <dgm:cxn modelId="{FF0044EA-438D-42C8-B53A-C29AB6F6F7B8}" type="presParOf" srcId="{FB574CE1-0E55-404D-A4AD-03B94F6152B2}" destId="{1D4DF4A7-C59A-4D4B-8850-40840BE517EC}" srcOrd="1" destOrd="0" presId="urn:microsoft.com/office/officeart/2005/8/layout/hProcess11"/>
    <dgm:cxn modelId="{522CF489-F422-4E5F-897E-40D0BC35F46E}" type="presParOf" srcId="{1D4DF4A7-C59A-4D4B-8850-40840BE517EC}" destId="{C0BBAE1A-6D7D-4676-A01C-B2EE6DA65641}" srcOrd="0" destOrd="0" presId="urn:microsoft.com/office/officeart/2005/8/layout/hProcess11"/>
    <dgm:cxn modelId="{F362D8E5-8860-4342-A11D-78182EFBBC1B}" type="presParOf" srcId="{C0BBAE1A-6D7D-4676-A01C-B2EE6DA65641}" destId="{CE65ABDE-D058-4AEE-945B-36E253BF5E1E}" srcOrd="0" destOrd="0" presId="urn:microsoft.com/office/officeart/2005/8/layout/hProcess11"/>
    <dgm:cxn modelId="{0526D5B6-C23B-4ACD-8AA9-68F44C0C14E5}" type="presParOf" srcId="{C0BBAE1A-6D7D-4676-A01C-B2EE6DA65641}" destId="{8E9E124B-0E94-4535-BE08-4AE19CE3950D}" srcOrd="1" destOrd="0" presId="urn:microsoft.com/office/officeart/2005/8/layout/hProcess11"/>
    <dgm:cxn modelId="{17BC3A32-B9BF-440B-91AF-6FC7D38C9DE8}" type="presParOf" srcId="{C0BBAE1A-6D7D-4676-A01C-B2EE6DA65641}" destId="{F6723A6E-BC6C-42BA-A8CC-37AB8209E12F}" srcOrd="2" destOrd="0" presId="urn:microsoft.com/office/officeart/2005/8/layout/hProcess11"/>
    <dgm:cxn modelId="{9640A20E-3BB4-4A83-B2AC-4312918F9997}" type="presParOf" srcId="{1D4DF4A7-C59A-4D4B-8850-40840BE517EC}" destId="{B08688C6-E063-4600-B384-F56462E2CE69}" srcOrd="1" destOrd="0" presId="urn:microsoft.com/office/officeart/2005/8/layout/hProcess11"/>
    <dgm:cxn modelId="{565A8FC2-84C4-4381-9913-D59C21D7C895}" type="presParOf" srcId="{1D4DF4A7-C59A-4D4B-8850-40840BE517EC}" destId="{ADDB18D8-F213-4F73-93AE-BDD792679CBD}" srcOrd="2" destOrd="0" presId="urn:microsoft.com/office/officeart/2005/8/layout/hProcess11"/>
    <dgm:cxn modelId="{71021020-8DC0-4A96-B232-75A666B71E91}" type="presParOf" srcId="{ADDB18D8-F213-4F73-93AE-BDD792679CBD}" destId="{8B1552AA-169B-4B24-99DA-D92BE089697B}" srcOrd="0" destOrd="0" presId="urn:microsoft.com/office/officeart/2005/8/layout/hProcess11"/>
    <dgm:cxn modelId="{F7276035-ED92-4251-94DF-404119A2FF2C}" type="presParOf" srcId="{ADDB18D8-F213-4F73-93AE-BDD792679CBD}" destId="{4A567398-ADBE-4696-B472-B6247204BCF4}" srcOrd="1" destOrd="0" presId="urn:microsoft.com/office/officeart/2005/8/layout/hProcess11"/>
    <dgm:cxn modelId="{ED5F1CF4-69E2-4A23-A198-74719961C79E}" type="presParOf" srcId="{ADDB18D8-F213-4F73-93AE-BDD792679CBD}" destId="{11F34805-E646-42C7-8867-7B12A57C2919}" srcOrd="2" destOrd="0" presId="urn:microsoft.com/office/officeart/2005/8/layout/hProcess11"/>
    <dgm:cxn modelId="{9BF2CCB7-A1F1-4852-9D92-BDF8C794D76A}" type="presParOf" srcId="{1D4DF4A7-C59A-4D4B-8850-40840BE517EC}" destId="{A35764D4-028D-48FC-9A82-199637AD1DA7}" srcOrd="3" destOrd="0" presId="urn:microsoft.com/office/officeart/2005/8/layout/hProcess11"/>
    <dgm:cxn modelId="{8EC82F10-88DA-4C7A-AB8F-E02934F03EFE}" type="presParOf" srcId="{1D4DF4A7-C59A-4D4B-8850-40840BE517EC}" destId="{7C89EAD3-EE2E-4403-BD2C-22D5E1708C31}" srcOrd="4" destOrd="0" presId="urn:microsoft.com/office/officeart/2005/8/layout/hProcess11"/>
    <dgm:cxn modelId="{50A018B3-CDFF-4A7C-BAAE-1D6144FCE2A3}" type="presParOf" srcId="{7C89EAD3-EE2E-4403-BD2C-22D5E1708C31}" destId="{5373BE0E-4E3A-452D-92C8-89CB1C3577A3}" srcOrd="0" destOrd="0" presId="urn:microsoft.com/office/officeart/2005/8/layout/hProcess11"/>
    <dgm:cxn modelId="{EAE7626F-AD52-463F-8D7B-82B91BA1FB71}" type="presParOf" srcId="{7C89EAD3-EE2E-4403-BD2C-22D5E1708C31}" destId="{281345F3-CF9A-4065-80E1-C3C4CDE9C822}" srcOrd="1" destOrd="0" presId="urn:microsoft.com/office/officeart/2005/8/layout/hProcess11"/>
    <dgm:cxn modelId="{0D148C78-E574-4AA4-B618-73E7A845D043}" type="presParOf" srcId="{7C89EAD3-EE2E-4403-BD2C-22D5E1708C31}" destId="{18A55AD5-808E-4491-A0C7-3C107C2F8A90}" srcOrd="2" destOrd="0" presId="urn:microsoft.com/office/officeart/2005/8/layout/hProcess11"/>
    <dgm:cxn modelId="{7A3E84DB-31B9-4868-9BEF-96FFCABA5BB9}" type="presParOf" srcId="{1D4DF4A7-C59A-4D4B-8850-40840BE517EC}" destId="{8DA6F796-CBFF-4ACE-B395-57B9A4E7CA61}" srcOrd="5" destOrd="0" presId="urn:microsoft.com/office/officeart/2005/8/layout/hProcess11"/>
    <dgm:cxn modelId="{1B0937BA-472F-4863-A0D4-70D115FA7D50}" type="presParOf" srcId="{1D4DF4A7-C59A-4D4B-8850-40840BE517EC}" destId="{FC93D12A-E0D8-4BDE-87AD-0D329A317460}" srcOrd="6" destOrd="0" presId="urn:microsoft.com/office/officeart/2005/8/layout/hProcess11"/>
    <dgm:cxn modelId="{EC6887EA-971F-4D05-B66F-D3744991D75A}" type="presParOf" srcId="{FC93D12A-E0D8-4BDE-87AD-0D329A317460}" destId="{026426B1-2C84-4F84-AE9A-EEE0F850EEDA}" srcOrd="0" destOrd="0" presId="urn:microsoft.com/office/officeart/2005/8/layout/hProcess11"/>
    <dgm:cxn modelId="{334E4DF7-0E88-4FAC-A0DF-F27C07889F78}" type="presParOf" srcId="{FC93D12A-E0D8-4BDE-87AD-0D329A317460}" destId="{77A7B89D-DA43-4659-BCEE-9AA39F67D883}" srcOrd="1" destOrd="0" presId="urn:microsoft.com/office/officeart/2005/8/layout/hProcess11"/>
    <dgm:cxn modelId="{28A6F761-853E-4A7F-A3DD-551D6BBC4DDB}" type="presParOf" srcId="{FC93D12A-E0D8-4BDE-87AD-0D329A317460}" destId="{485EDF6A-D342-4B2B-963B-EAB017FF9133}" srcOrd="2" destOrd="0" presId="urn:microsoft.com/office/officeart/2005/8/layout/hProcess11"/>
    <dgm:cxn modelId="{7C6A4256-AEB3-403F-BA9C-AD2919D20813}" type="presParOf" srcId="{1D4DF4A7-C59A-4D4B-8850-40840BE517EC}" destId="{4B3CE987-024E-484E-9C88-24131C2E8D1B}" srcOrd="7" destOrd="0" presId="urn:microsoft.com/office/officeart/2005/8/layout/hProcess11"/>
    <dgm:cxn modelId="{18C8C097-1AF2-4200-B058-85EBBF80BE3E}" type="presParOf" srcId="{1D4DF4A7-C59A-4D4B-8850-40840BE517EC}" destId="{8C7AC65D-07F5-49BE-A914-EFA9CFA13A9F}" srcOrd="8" destOrd="0" presId="urn:microsoft.com/office/officeart/2005/8/layout/hProcess11"/>
    <dgm:cxn modelId="{C8726AFC-4C5D-4551-8685-9B399139A600}" type="presParOf" srcId="{8C7AC65D-07F5-49BE-A914-EFA9CFA13A9F}" destId="{E33B29AB-DE27-43FA-B905-336D0D180666}" srcOrd="0" destOrd="0" presId="urn:microsoft.com/office/officeart/2005/8/layout/hProcess11"/>
    <dgm:cxn modelId="{F37C546B-1830-4B5F-8919-92EF88D07017}" type="presParOf" srcId="{8C7AC65D-07F5-49BE-A914-EFA9CFA13A9F}" destId="{DDDFB926-999D-49EF-8C46-AC40846D5E25}" srcOrd="1" destOrd="0" presId="urn:microsoft.com/office/officeart/2005/8/layout/hProcess11"/>
    <dgm:cxn modelId="{56D2D0C5-7900-4FC4-80E4-DD3FC40D6E04}" type="presParOf" srcId="{8C7AC65D-07F5-49BE-A914-EFA9CFA13A9F}" destId="{6D7F9B67-FDB2-4C0F-958A-6EC8632F9D79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082D1C8-8CD9-4763-8EDA-5EF28BDB9293}" type="doc">
      <dgm:prSet loTypeId="urn:microsoft.com/office/officeart/2008/layout/LinedList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708581B9-FEB0-402B-B2A9-6F32B83BC222}">
      <dgm:prSet custT="1"/>
      <dgm:spPr/>
      <dgm:t>
        <a:bodyPr/>
        <a:lstStyle/>
        <a:p>
          <a:pPr algn="just" rtl="0">
            <a:spcAft>
              <a:spcPts val="600"/>
            </a:spcAft>
          </a:pPr>
          <a:r>
            <a:rPr lang="pt-PT" sz="1800" dirty="0">
              <a:solidFill>
                <a:schemeClr val="tx1"/>
              </a:solidFill>
              <a:latin typeface="Century Gothic" panose="020B0502020202020204" pitchFamily="34" charset="0"/>
            </a:rPr>
            <a:t>Prosseguir com o processo de reestruturação das empresas do sector com vista a sua viabilização e rentabilização;</a:t>
          </a:r>
          <a:endParaRPr lang="en-GB" sz="1800" dirty="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gm:t>
    </dgm:pt>
    <dgm:pt modelId="{282C9F3C-51CF-4398-9540-09F1CEC7B5C4}" type="parTrans" cxnId="{E8CF6E87-6802-4882-94AE-717DFC297A9F}">
      <dgm:prSet/>
      <dgm:spPr/>
      <dgm:t>
        <a:bodyPr/>
        <a:lstStyle/>
        <a:p>
          <a:pPr algn="just">
            <a:spcAft>
              <a:spcPts val="600"/>
            </a:spcAft>
          </a:pPr>
          <a:endParaRPr lang="en-GB" sz="180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gm:t>
    </dgm:pt>
    <dgm:pt modelId="{B691A23B-5910-494C-A48D-3B968EB313D7}" type="sibTrans" cxnId="{E8CF6E87-6802-4882-94AE-717DFC297A9F}">
      <dgm:prSet custT="1"/>
      <dgm:spPr/>
      <dgm:t>
        <a:bodyPr/>
        <a:lstStyle/>
        <a:p>
          <a:pPr algn="just">
            <a:spcAft>
              <a:spcPts val="600"/>
            </a:spcAft>
          </a:pPr>
          <a:endParaRPr lang="en-GB" sz="180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gm:t>
    </dgm:pt>
    <dgm:pt modelId="{B539479B-CA70-40B0-AC16-D60DA543DDF2}">
      <dgm:prSet custT="1"/>
      <dgm:spPr/>
      <dgm:t>
        <a:bodyPr/>
        <a:lstStyle/>
        <a:p>
          <a:pPr algn="just"/>
          <a:r>
            <a:rPr lang="pt-PT" sz="1800" dirty="0">
              <a:solidFill>
                <a:schemeClr val="tx1"/>
              </a:solidFill>
              <a:latin typeface="Century Gothic" panose="020B0502020202020204" pitchFamily="34" charset="0"/>
            </a:rPr>
            <a:t>Continuar com a consolidação dos mecanismos de supervisão e controlo das empresas, em particular no que se refere à prestação de contas e automatização dos processos;</a:t>
          </a:r>
        </a:p>
      </dgm:t>
    </dgm:pt>
    <dgm:pt modelId="{508513D6-3045-4D95-B8E1-B87BB9F201A2}" type="parTrans" cxnId="{365F3EAA-CD99-4600-BD34-D60985B65ABF}">
      <dgm:prSet/>
      <dgm:spPr/>
      <dgm:t>
        <a:bodyPr/>
        <a:lstStyle/>
        <a:p>
          <a:pPr algn="just"/>
          <a:endParaRPr lang="pt-PT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E39D0FF7-1CE9-4726-BC05-9FED71A34CE6}" type="sibTrans" cxnId="{365F3EAA-CD99-4600-BD34-D60985B65ABF}">
      <dgm:prSet/>
      <dgm:spPr/>
      <dgm:t>
        <a:bodyPr/>
        <a:lstStyle/>
        <a:p>
          <a:pPr algn="just"/>
          <a:endParaRPr lang="pt-PT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0AE3EABC-86F6-465B-85E4-FD4B2614C26D}">
      <dgm:prSet custT="1"/>
      <dgm:spPr/>
      <dgm:t>
        <a:bodyPr/>
        <a:lstStyle/>
        <a:p>
          <a:pPr algn="just"/>
          <a:r>
            <a:rPr lang="pt-PT" sz="1800" dirty="0">
              <a:solidFill>
                <a:schemeClr val="tx1"/>
              </a:solidFill>
              <a:latin typeface="Century Gothic" panose="020B0502020202020204" pitchFamily="34" charset="0"/>
            </a:rPr>
            <a:t>Prosseguir com  a implementação de medidas visando a redução do risco fiscal;</a:t>
          </a:r>
        </a:p>
      </dgm:t>
    </dgm:pt>
    <dgm:pt modelId="{96D77D58-6CE7-46D2-A12C-88B1770BD759}" type="parTrans" cxnId="{C3262786-D56B-4A76-8C6C-C0F0F00C2CDA}">
      <dgm:prSet/>
      <dgm:spPr/>
      <dgm:t>
        <a:bodyPr/>
        <a:lstStyle/>
        <a:p>
          <a:pPr algn="just"/>
          <a:endParaRPr lang="pt-PT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82D62367-5006-4E25-9F49-C406C01EAED5}" type="sibTrans" cxnId="{C3262786-D56B-4A76-8C6C-C0F0F00C2CDA}">
      <dgm:prSet/>
      <dgm:spPr/>
      <dgm:t>
        <a:bodyPr/>
        <a:lstStyle/>
        <a:p>
          <a:pPr algn="just"/>
          <a:endParaRPr lang="pt-PT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B3CE1BC7-0187-491F-96C8-FBEC0AF81A09}">
      <dgm:prSet custT="1"/>
      <dgm:spPr/>
      <dgm:t>
        <a:bodyPr/>
        <a:lstStyle/>
        <a:p>
          <a:pPr algn="just"/>
          <a:r>
            <a:rPr lang="pt-PT" sz="1800" dirty="0">
              <a:solidFill>
                <a:schemeClr val="tx1"/>
              </a:solidFill>
              <a:latin typeface="Century Gothic" panose="020B0502020202020204" pitchFamily="34" charset="0"/>
            </a:rPr>
            <a:t>Aumentar a arrecadação de receitas para o Tesouro Público;</a:t>
          </a:r>
        </a:p>
      </dgm:t>
    </dgm:pt>
    <dgm:pt modelId="{A2030BE8-FE95-42DE-932C-5049E5809901}" type="parTrans" cxnId="{1A6316A7-B808-47F2-9377-25FE2E3285BD}">
      <dgm:prSet/>
      <dgm:spPr/>
      <dgm:t>
        <a:bodyPr/>
        <a:lstStyle/>
        <a:p>
          <a:pPr algn="just"/>
          <a:endParaRPr lang="pt-PT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7F5D1E46-C3E0-40BA-B130-DA58612FDBCC}" type="sibTrans" cxnId="{1A6316A7-B808-47F2-9377-25FE2E3285BD}">
      <dgm:prSet/>
      <dgm:spPr/>
      <dgm:t>
        <a:bodyPr/>
        <a:lstStyle/>
        <a:p>
          <a:pPr algn="just"/>
          <a:endParaRPr lang="pt-PT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10AA697B-FD97-4B3A-941E-C4730BA4419D}">
      <dgm:prSet custT="1"/>
      <dgm:spPr/>
      <dgm:t>
        <a:bodyPr/>
        <a:lstStyle/>
        <a:p>
          <a:pPr algn="just"/>
          <a:r>
            <a:rPr lang="pt-PT" sz="1800" dirty="0">
              <a:solidFill>
                <a:schemeClr val="tx1"/>
              </a:solidFill>
              <a:latin typeface="Century Gothic" panose="020B0502020202020204" pitchFamily="34" charset="0"/>
            </a:rPr>
            <a:t>Garantir o rigor e a gestão transparente das empresas do SEE;</a:t>
          </a:r>
        </a:p>
      </dgm:t>
    </dgm:pt>
    <dgm:pt modelId="{02A996CB-4D31-45D5-A0C3-79E609D629E7}" type="parTrans" cxnId="{0008E927-B4BA-4D41-9F3B-D6C3EBBAECEE}">
      <dgm:prSet/>
      <dgm:spPr/>
      <dgm:t>
        <a:bodyPr/>
        <a:lstStyle/>
        <a:p>
          <a:pPr algn="just"/>
          <a:endParaRPr lang="pt-PT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59307FAD-1C0B-4E1A-9C01-296140F47F48}" type="sibTrans" cxnId="{0008E927-B4BA-4D41-9F3B-D6C3EBBAECEE}">
      <dgm:prSet/>
      <dgm:spPr/>
      <dgm:t>
        <a:bodyPr/>
        <a:lstStyle/>
        <a:p>
          <a:pPr algn="just"/>
          <a:endParaRPr lang="pt-PT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DB16FE5F-B2E9-490E-833C-31E6E9661DC8}">
      <dgm:prSet custT="1"/>
      <dgm:spPr/>
      <dgm:t>
        <a:bodyPr/>
        <a:lstStyle/>
        <a:p>
          <a:pPr algn="just"/>
          <a:r>
            <a:rPr lang="pt-PT" sz="1800" dirty="0">
              <a:solidFill>
                <a:schemeClr val="tx1"/>
              </a:solidFill>
              <a:latin typeface="Century Gothic" panose="020B0502020202020204" pitchFamily="34" charset="0"/>
            </a:rPr>
            <a:t>Monitorar e avaliar a implementação dos Contratos-Programa; e</a:t>
          </a:r>
        </a:p>
      </dgm:t>
    </dgm:pt>
    <dgm:pt modelId="{AEAEC9DF-6F2C-4B15-95AC-86F0C285A841}" type="parTrans" cxnId="{A9BA65A6-C466-4A1D-99B5-CE83A3DD6315}">
      <dgm:prSet/>
      <dgm:spPr/>
      <dgm:t>
        <a:bodyPr/>
        <a:lstStyle/>
        <a:p>
          <a:pPr algn="just"/>
          <a:endParaRPr lang="pt-PT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7191B3FB-710E-48D7-9A6C-891B1E12D825}" type="sibTrans" cxnId="{A9BA65A6-C466-4A1D-99B5-CE83A3DD6315}">
      <dgm:prSet/>
      <dgm:spPr/>
      <dgm:t>
        <a:bodyPr/>
        <a:lstStyle/>
        <a:p>
          <a:pPr algn="just"/>
          <a:endParaRPr lang="pt-PT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0C894445-2334-473E-A581-034260345A00}">
      <dgm:prSet custT="1"/>
      <dgm:spPr/>
      <dgm:t>
        <a:bodyPr/>
        <a:lstStyle/>
        <a:p>
          <a:pPr algn="just"/>
          <a:r>
            <a:rPr lang="pt-PT" sz="1800">
              <a:solidFill>
                <a:schemeClr val="tx1"/>
              </a:solidFill>
              <a:latin typeface="Century Gothic" panose="020B0502020202020204" pitchFamily="34" charset="0"/>
            </a:rPr>
            <a:t>Continuar </a:t>
          </a:r>
          <a:r>
            <a:rPr lang="pt-PT" sz="1800" dirty="0">
              <a:solidFill>
                <a:schemeClr val="tx1"/>
              </a:solidFill>
              <a:latin typeface="Century Gothic" panose="020B0502020202020204" pitchFamily="34" charset="0"/>
            </a:rPr>
            <a:t>com a Monitoria dos limites de endividamento nas empresas do SEE.</a:t>
          </a:r>
        </a:p>
      </dgm:t>
    </dgm:pt>
    <dgm:pt modelId="{DF5C8798-E57D-4613-BD04-513E615BCA4A}" type="parTrans" cxnId="{097DD1A8-1C1F-42AF-A4B1-D71C79E9D546}">
      <dgm:prSet/>
      <dgm:spPr/>
      <dgm:t>
        <a:bodyPr/>
        <a:lstStyle/>
        <a:p>
          <a:pPr algn="just"/>
          <a:endParaRPr lang="pt-PT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F6EE5664-177A-4DF1-B919-0E96E3E142E4}" type="sibTrans" cxnId="{097DD1A8-1C1F-42AF-A4B1-D71C79E9D546}">
      <dgm:prSet/>
      <dgm:spPr/>
      <dgm:t>
        <a:bodyPr/>
        <a:lstStyle/>
        <a:p>
          <a:pPr algn="just"/>
          <a:endParaRPr lang="pt-PT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6D139D39-B8D6-4B28-8D93-4E60204EBFA4}" type="pres">
      <dgm:prSet presAssocID="{E082D1C8-8CD9-4763-8EDA-5EF28BDB9293}" presName="vert0" presStyleCnt="0">
        <dgm:presLayoutVars>
          <dgm:dir/>
          <dgm:animOne val="branch"/>
          <dgm:animLvl val="lvl"/>
        </dgm:presLayoutVars>
      </dgm:prSet>
      <dgm:spPr/>
    </dgm:pt>
    <dgm:pt modelId="{E1ECF5FD-7B8C-49DF-9C7B-F9A2792A068D}" type="pres">
      <dgm:prSet presAssocID="{708581B9-FEB0-402B-B2A9-6F32B83BC222}" presName="thickLine" presStyleLbl="alignNode1" presStyleIdx="0" presStyleCnt="7"/>
      <dgm:spPr/>
    </dgm:pt>
    <dgm:pt modelId="{50881BE5-2CDB-435B-82D2-39C7B32DEA80}" type="pres">
      <dgm:prSet presAssocID="{708581B9-FEB0-402B-B2A9-6F32B83BC222}" presName="horz1" presStyleCnt="0"/>
      <dgm:spPr/>
    </dgm:pt>
    <dgm:pt modelId="{7143FF6E-8D6B-4D06-A030-0BE15C0CC727}" type="pres">
      <dgm:prSet presAssocID="{708581B9-FEB0-402B-B2A9-6F32B83BC222}" presName="tx1" presStyleLbl="revTx" presStyleIdx="0" presStyleCnt="7"/>
      <dgm:spPr/>
    </dgm:pt>
    <dgm:pt modelId="{981663BE-409B-440E-81EF-3815A137488C}" type="pres">
      <dgm:prSet presAssocID="{708581B9-FEB0-402B-B2A9-6F32B83BC222}" presName="vert1" presStyleCnt="0"/>
      <dgm:spPr/>
    </dgm:pt>
    <dgm:pt modelId="{F5D5AC49-BC24-43B1-A8A4-B386BA4F2213}" type="pres">
      <dgm:prSet presAssocID="{B539479B-CA70-40B0-AC16-D60DA543DDF2}" presName="thickLine" presStyleLbl="alignNode1" presStyleIdx="1" presStyleCnt="7"/>
      <dgm:spPr/>
    </dgm:pt>
    <dgm:pt modelId="{229B2B33-4989-4407-B6E1-85388B569A6A}" type="pres">
      <dgm:prSet presAssocID="{B539479B-CA70-40B0-AC16-D60DA543DDF2}" presName="horz1" presStyleCnt="0"/>
      <dgm:spPr/>
    </dgm:pt>
    <dgm:pt modelId="{5C7E36A4-9AF4-48E5-8DDA-B119EF66E710}" type="pres">
      <dgm:prSet presAssocID="{B539479B-CA70-40B0-AC16-D60DA543DDF2}" presName="tx1" presStyleLbl="revTx" presStyleIdx="1" presStyleCnt="7"/>
      <dgm:spPr/>
    </dgm:pt>
    <dgm:pt modelId="{5854F969-6CDF-48FC-9349-E848FA04F431}" type="pres">
      <dgm:prSet presAssocID="{B539479B-CA70-40B0-AC16-D60DA543DDF2}" presName="vert1" presStyleCnt="0"/>
      <dgm:spPr/>
    </dgm:pt>
    <dgm:pt modelId="{CB78F672-DE59-43A1-B744-B4050F043A55}" type="pres">
      <dgm:prSet presAssocID="{0AE3EABC-86F6-465B-85E4-FD4B2614C26D}" presName="thickLine" presStyleLbl="alignNode1" presStyleIdx="2" presStyleCnt="7"/>
      <dgm:spPr/>
    </dgm:pt>
    <dgm:pt modelId="{CBB0056A-413F-4F6D-8185-000AA0149C4C}" type="pres">
      <dgm:prSet presAssocID="{0AE3EABC-86F6-465B-85E4-FD4B2614C26D}" presName="horz1" presStyleCnt="0"/>
      <dgm:spPr/>
    </dgm:pt>
    <dgm:pt modelId="{5848B4B9-2A3E-453D-A9C5-FEF7D2A327A1}" type="pres">
      <dgm:prSet presAssocID="{0AE3EABC-86F6-465B-85E4-FD4B2614C26D}" presName="tx1" presStyleLbl="revTx" presStyleIdx="2" presStyleCnt="7"/>
      <dgm:spPr/>
    </dgm:pt>
    <dgm:pt modelId="{F3183E67-88F1-4150-A889-18C21A20ED98}" type="pres">
      <dgm:prSet presAssocID="{0AE3EABC-86F6-465B-85E4-FD4B2614C26D}" presName="vert1" presStyleCnt="0"/>
      <dgm:spPr/>
    </dgm:pt>
    <dgm:pt modelId="{FF427CAC-DCE2-4A56-9692-2CC1B24B1E94}" type="pres">
      <dgm:prSet presAssocID="{B3CE1BC7-0187-491F-96C8-FBEC0AF81A09}" presName="thickLine" presStyleLbl="alignNode1" presStyleIdx="3" presStyleCnt="7"/>
      <dgm:spPr/>
    </dgm:pt>
    <dgm:pt modelId="{4AFD6B87-2C81-4241-8490-5447F6ED386B}" type="pres">
      <dgm:prSet presAssocID="{B3CE1BC7-0187-491F-96C8-FBEC0AF81A09}" presName="horz1" presStyleCnt="0"/>
      <dgm:spPr/>
    </dgm:pt>
    <dgm:pt modelId="{C842BE36-1370-4A6C-ADFF-DAA0C8701685}" type="pres">
      <dgm:prSet presAssocID="{B3CE1BC7-0187-491F-96C8-FBEC0AF81A09}" presName="tx1" presStyleLbl="revTx" presStyleIdx="3" presStyleCnt="7"/>
      <dgm:spPr/>
    </dgm:pt>
    <dgm:pt modelId="{CCAF4C1D-08E2-4358-AB3A-90332F6ABE5F}" type="pres">
      <dgm:prSet presAssocID="{B3CE1BC7-0187-491F-96C8-FBEC0AF81A09}" presName="vert1" presStyleCnt="0"/>
      <dgm:spPr/>
    </dgm:pt>
    <dgm:pt modelId="{CAAE92D7-E0FF-4EB0-9900-10F68BC1D501}" type="pres">
      <dgm:prSet presAssocID="{10AA697B-FD97-4B3A-941E-C4730BA4419D}" presName="thickLine" presStyleLbl="alignNode1" presStyleIdx="4" presStyleCnt="7"/>
      <dgm:spPr/>
    </dgm:pt>
    <dgm:pt modelId="{4B0EC72F-0F0C-4E69-84D6-E873EB46E0A5}" type="pres">
      <dgm:prSet presAssocID="{10AA697B-FD97-4B3A-941E-C4730BA4419D}" presName="horz1" presStyleCnt="0"/>
      <dgm:spPr/>
    </dgm:pt>
    <dgm:pt modelId="{1B4284F6-D93B-4FE1-B764-B40F7147C0F4}" type="pres">
      <dgm:prSet presAssocID="{10AA697B-FD97-4B3A-941E-C4730BA4419D}" presName="tx1" presStyleLbl="revTx" presStyleIdx="4" presStyleCnt="7"/>
      <dgm:spPr/>
    </dgm:pt>
    <dgm:pt modelId="{014E9941-91CC-47FD-ABD5-BF5B4F27D299}" type="pres">
      <dgm:prSet presAssocID="{10AA697B-FD97-4B3A-941E-C4730BA4419D}" presName="vert1" presStyleCnt="0"/>
      <dgm:spPr/>
    </dgm:pt>
    <dgm:pt modelId="{7F5EDC94-C640-43CF-9CCF-CE18C4349FDA}" type="pres">
      <dgm:prSet presAssocID="{DB16FE5F-B2E9-490E-833C-31E6E9661DC8}" presName="thickLine" presStyleLbl="alignNode1" presStyleIdx="5" presStyleCnt="7"/>
      <dgm:spPr/>
    </dgm:pt>
    <dgm:pt modelId="{21CFDD0D-F637-4812-A282-945AA973967A}" type="pres">
      <dgm:prSet presAssocID="{DB16FE5F-B2E9-490E-833C-31E6E9661DC8}" presName="horz1" presStyleCnt="0"/>
      <dgm:spPr/>
    </dgm:pt>
    <dgm:pt modelId="{3137A01D-6B5C-4EC6-BBB2-6267D50291D7}" type="pres">
      <dgm:prSet presAssocID="{DB16FE5F-B2E9-490E-833C-31E6E9661DC8}" presName="tx1" presStyleLbl="revTx" presStyleIdx="5" presStyleCnt="7"/>
      <dgm:spPr/>
    </dgm:pt>
    <dgm:pt modelId="{406ABA83-A198-4839-838A-AA9307EB0022}" type="pres">
      <dgm:prSet presAssocID="{DB16FE5F-B2E9-490E-833C-31E6E9661DC8}" presName="vert1" presStyleCnt="0"/>
      <dgm:spPr/>
    </dgm:pt>
    <dgm:pt modelId="{3A69F240-19A3-4223-BB52-FC5BBC2D8566}" type="pres">
      <dgm:prSet presAssocID="{0C894445-2334-473E-A581-034260345A00}" presName="thickLine" presStyleLbl="alignNode1" presStyleIdx="6" presStyleCnt="7"/>
      <dgm:spPr/>
    </dgm:pt>
    <dgm:pt modelId="{47F15B35-B0DE-4535-BC79-C2DCDA2D1412}" type="pres">
      <dgm:prSet presAssocID="{0C894445-2334-473E-A581-034260345A00}" presName="horz1" presStyleCnt="0"/>
      <dgm:spPr/>
    </dgm:pt>
    <dgm:pt modelId="{3B563DD2-C99E-4AC3-A2E2-D9D7FF503C11}" type="pres">
      <dgm:prSet presAssocID="{0C894445-2334-473E-A581-034260345A00}" presName="tx1" presStyleLbl="revTx" presStyleIdx="6" presStyleCnt="7"/>
      <dgm:spPr/>
    </dgm:pt>
    <dgm:pt modelId="{4FAEA937-1861-4A51-A8BF-930AE6EBE14F}" type="pres">
      <dgm:prSet presAssocID="{0C894445-2334-473E-A581-034260345A00}" presName="vert1" presStyleCnt="0"/>
      <dgm:spPr/>
    </dgm:pt>
  </dgm:ptLst>
  <dgm:cxnLst>
    <dgm:cxn modelId="{3FF34513-4A81-432C-B7F1-972242CC0AC7}" type="presOf" srcId="{0C894445-2334-473E-A581-034260345A00}" destId="{3B563DD2-C99E-4AC3-A2E2-D9D7FF503C11}" srcOrd="0" destOrd="0" presId="urn:microsoft.com/office/officeart/2008/layout/LinedList"/>
    <dgm:cxn modelId="{23E6F616-91D2-451E-951F-3D5D0593C894}" type="presOf" srcId="{B539479B-CA70-40B0-AC16-D60DA543DDF2}" destId="{5C7E36A4-9AF4-48E5-8DDA-B119EF66E710}" srcOrd="0" destOrd="0" presId="urn:microsoft.com/office/officeart/2008/layout/LinedList"/>
    <dgm:cxn modelId="{0008E927-B4BA-4D41-9F3B-D6C3EBBAECEE}" srcId="{E082D1C8-8CD9-4763-8EDA-5EF28BDB9293}" destId="{10AA697B-FD97-4B3A-941E-C4730BA4419D}" srcOrd="4" destOrd="0" parTransId="{02A996CB-4D31-45D5-A0C3-79E609D629E7}" sibTransId="{59307FAD-1C0B-4E1A-9C01-296140F47F48}"/>
    <dgm:cxn modelId="{39DB452D-F29A-47C9-B1BA-F9FC4411B1BF}" type="presOf" srcId="{10AA697B-FD97-4B3A-941E-C4730BA4419D}" destId="{1B4284F6-D93B-4FE1-B764-B40F7147C0F4}" srcOrd="0" destOrd="0" presId="urn:microsoft.com/office/officeart/2008/layout/LinedList"/>
    <dgm:cxn modelId="{4E585131-5D5A-40DF-985E-FEBC66B1483C}" type="presOf" srcId="{DB16FE5F-B2E9-490E-833C-31E6E9661DC8}" destId="{3137A01D-6B5C-4EC6-BBB2-6267D50291D7}" srcOrd="0" destOrd="0" presId="urn:microsoft.com/office/officeart/2008/layout/LinedList"/>
    <dgm:cxn modelId="{E5751E78-0B17-4C4B-B4B0-F893470F5421}" type="presOf" srcId="{E082D1C8-8CD9-4763-8EDA-5EF28BDB9293}" destId="{6D139D39-B8D6-4B28-8D93-4E60204EBFA4}" srcOrd="0" destOrd="0" presId="urn:microsoft.com/office/officeart/2008/layout/LinedList"/>
    <dgm:cxn modelId="{C3262786-D56B-4A76-8C6C-C0F0F00C2CDA}" srcId="{E082D1C8-8CD9-4763-8EDA-5EF28BDB9293}" destId="{0AE3EABC-86F6-465B-85E4-FD4B2614C26D}" srcOrd="2" destOrd="0" parTransId="{96D77D58-6CE7-46D2-A12C-88B1770BD759}" sibTransId="{82D62367-5006-4E25-9F49-C406C01EAED5}"/>
    <dgm:cxn modelId="{E8CF6E87-6802-4882-94AE-717DFC297A9F}" srcId="{E082D1C8-8CD9-4763-8EDA-5EF28BDB9293}" destId="{708581B9-FEB0-402B-B2A9-6F32B83BC222}" srcOrd="0" destOrd="0" parTransId="{282C9F3C-51CF-4398-9540-09F1CEC7B5C4}" sibTransId="{B691A23B-5910-494C-A48D-3B968EB313D7}"/>
    <dgm:cxn modelId="{582F688B-C90F-40E3-9C4A-F64186A3FCBF}" type="presOf" srcId="{0AE3EABC-86F6-465B-85E4-FD4B2614C26D}" destId="{5848B4B9-2A3E-453D-A9C5-FEF7D2A327A1}" srcOrd="0" destOrd="0" presId="urn:microsoft.com/office/officeart/2008/layout/LinedList"/>
    <dgm:cxn modelId="{8BBE6292-6BBD-4074-BD7B-88B3922AE185}" type="presOf" srcId="{708581B9-FEB0-402B-B2A9-6F32B83BC222}" destId="{7143FF6E-8D6B-4D06-A030-0BE15C0CC727}" srcOrd="0" destOrd="0" presId="urn:microsoft.com/office/officeart/2008/layout/LinedList"/>
    <dgm:cxn modelId="{A9BA65A6-C466-4A1D-99B5-CE83A3DD6315}" srcId="{E082D1C8-8CD9-4763-8EDA-5EF28BDB9293}" destId="{DB16FE5F-B2E9-490E-833C-31E6E9661DC8}" srcOrd="5" destOrd="0" parTransId="{AEAEC9DF-6F2C-4B15-95AC-86F0C285A841}" sibTransId="{7191B3FB-710E-48D7-9A6C-891B1E12D825}"/>
    <dgm:cxn modelId="{1A6316A7-B808-47F2-9377-25FE2E3285BD}" srcId="{E082D1C8-8CD9-4763-8EDA-5EF28BDB9293}" destId="{B3CE1BC7-0187-491F-96C8-FBEC0AF81A09}" srcOrd="3" destOrd="0" parTransId="{A2030BE8-FE95-42DE-932C-5049E5809901}" sibTransId="{7F5D1E46-C3E0-40BA-B130-DA58612FDBCC}"/>
    <dgm:cxn modelId="{097DD1A8-1C1F-42AF-A4B1-D71C79E9D546}" srcId="{E082D1C8-8CD9-4763-8EDA-5EF28BDB9293}" destId="{0C894445-2334-473E-A581-034260345A00}" srcOrd="6" destOrd="0" parTransId="{DF5C8798-E57D-4613-BD04-513E615BCA4A}" sibTransId="{F6EE5664-177A-4DF1-B919-0E96E3E142E4}"/>
    <dgm:cxn modelId="{365F3EAA-CD99-4600-BD34-D60985B65ABF}" srcId="{E082D1C8-8CD9-4763-8EDA-5EF28BDB9293}" destId="{B539479B-CA70-40B0-AC16-D60DA543DDF2}" srcOrd="1" destOrd="0" parTransId="{508513D6-3045-4D95-B8E1-B87BB9F201A2}" sibTransId="{E39D0FF7-1CE9-4726-BC05-9FED71A34CE6}"/>
    <dgm:cxn modelId="{498DA4CC-B6A3-498E-B96B-1E907782C0F2}" type="presOf" srcId="{B3CE1BC7-0187-491F-96C8-FBEC0AF81A09}" destId="{C842BE36-1370-4A6C-ADFF-DAA0C8701685}" srcOrd="0" destOrd="0" presId="urn:microsoft.com/office/officeart/2008/layout/LinedList"/>
    <dgm:cxn modelId="{59AF9464-BED6-435E-8D8B-6744389565E9}" type="presParOf" srcId="{6D139D39-B8D6-4B28-8D93-4E60204EBFA4}" destId="{E1ECF5FD-7B8C-49DF-9C7B-F9A2792A068D}" srcOrd="0" destOrd="0" presId="urn:microsoft.com/office/officeart/2008/layout/LinedList"/>
    <dgm:cxn modelId="{0D23870E-D949-4EE4-8D15-F611FDD53455}" type="presParOf" srcId="{6D139D39-B8D6-4B28-8D93-4E60204EBFA4}" destId="{50881BE5-2CDB-435B-82D2-39C7B32DEA80}" srcOrd="1" destOrd="0" presId="urn:microsoft.com/office/officeart/2008/layout/LinedList"/>
    <dgm:cxn modelId="{0455CABA-F59A-4F7F-81F7-DB94DC58D111}" type="presParOf" srcId="{50881BE5-2CDB-435B-82D2-39C7B32DEA80}" destId="{7143FF6E-8D6B-4D06-A030-0BE15C0CC727}" srcOrd="0" destOrd="0" presId="urn:microsoft.com/office/officeart/2008/layout/LinedList"/>
    <dgm:cxn modelId="{82BAC3B9-4357-4614-B80E-F45894A4B56B}" type="presParOf" srcId="{50881BE5-2CDB-435B-82D2-39C7B32DEA80}" destId="{981663BE-409B-440E-81EF-3815A137488C}" srcOrd="1" destOrd="0" presId="urn:microsoft.com/office/officeart/2008/layout/LinedList"/>
    <dgm:cxn modelId="{28CF98E5-4877-47C5-9FDF-B84342F626D7}" type="presParOf" srcId="{6D139D39-B8D6-4B28-8D93-4E60204EBFA4}" destId="{F5D5AC49-BC24-43B1-A8A4-B386BA4F2213}" srcOrd="2" destOrd="0" presId="urn:microsoft.com/office/officeart/2008/layout/LinedList"/>
    <dgm:cxn modelId="{81805555-E6EE-45CF-AE74-62380E61213B}" type="presParOf" srcId="{6D139D39-B8D6-4B28-8D93-4E60204EBFA4}" destId="{229B2B33-4989-4407-B6E1-85388B569A6A}" srcOrd="3" destOrd="0" presId="urn:microsoft.com/office/officeart/2008/layout/LinedList"/>
    <dgm:cxn modelId="{A81C643B-0C90-4F0E-B358-B32E33B577D8}" type="presParOf" srcId="{229B2B33-4989-4407-B6E1-85388B569A6A}" destId="{5C7E36A4-9AF4-48E5-8DDA-B119EF66E710}" srcOrd="0" destOrd="0" presId="urn:microsoft.com/office/officeart/2008/layout/LinedList"/>
    <dgm:cxn modelId="{C27ED8F5-78B4-4C59-8CE3-8DC7659A2BB7}" type="presParOf" srcId="{229B2B33-4989-4407-B6E1-85388B569A6A}" destId="{5854F969-6CDF-48FC-9349-E848FA04F431}" srcOrd="1" destOrd="0" presId="urn:microsoft.com/office/officeart/2008/layout/LinedList"/>
    <dgm:cxn modelId="{B668FB25-4583-4BDF-8BB0-30A9B0727673}" type="presParOf" srcId="{6D139D39-B8D6-4B28-8D93-4E60204EBFA4}" destId="{CB78F672-DE59-43A1-B744-B4050F043A55}" srcOrd="4" destOrd="0" presId="urn:microsoft.com/office/officeart/2008/layout/LinedList"/>
    <dgm:cxn modelId="{92DCF434-4D7E-4175-A78B-D95D98501C06}" type="presParOf" srcId="{6D139D39-B8D6-4B28-8D93-4E60204EBFA4}" destId="{CBB0056A-413F-4F6D-8185-000AA0149C4C}" srcOrd="5" destOrd="0" presId="urn:microsoft.com/office/officeart/2008/layout/LinedList"/>
    <dgm:cxn modelId="{34E6DCBF-ACA4-4630-A95F-FA19DB556389}" type="presParOf" srcId="{CBB0056A-413F-4F6D-8185-000AA0149C4C}" destId="{5848B4B9-2A3E-453D-A9C5-FEF7D2A327A1}" srcOrd="0" destOrd="0" presId="urn:microsoft.com/office/officeart/2008/layout/LinedList"/>
    <dgm:cxn modelId="{1FA248D8-0761-4594-A74B-B7A2DE6426F2}" type="presParOf" srcId="{CBB0056A-413F-4F6D-8185-000AA0149C4C}" destId="{F3183E67-88F1-4150-A889-18C21A20ED98}" srcOrd="1" destOrd="0" presId="urn:microsoft.com/office/officeart/2008/layout/LinedList"/>
    <dgm:cxn modelId="{6A28B649-FC8A-4E49-87E0-99BB03285473}" type="presParOf" srcId="{6D139D39-B8D6-4B28-8D93-4E60204EBFA4}" destId="{FF427CAC-DCE2-4A56-9692-2CC1B24B1E94}" srcOrd="6" destOrd="0" presId="urn:microsoft.com/office/officeart/2008/layout/LinedList"/>
    <dgm:cxn modelId="{4E4CD347-C22A-4344-A193-6D1507D52051}" type="presParOf" srcId="{6D139D39-B8D6-4B28-8D93-4E60204EBFA4}" destId="{4AFD6B87-2C81-4241-8490-5447F6ED386B}" srcOrd="7" destOrd="0" presId="urn:microsoft.com/office/officeart/2008/layout/LinedList"/>
    <dgm:cxn modelId="{193D7584-3F89-4755-9D44-DD9993B9D889}" type="presParOf" srcId="{4AFD6B87-2C81-4241-8490-5447F6ED386B}" destId="{C842BE36-1370-4A6C-ADFF-DAA0C8701685}" srcOrd="0" destOrd="0" presId="urn:microsoft.com/office/officeart/2008/layout/LinedList"/>
    <dgm:cxn modelId="{12AFBDB2-6BDC-4727-BB42-F671FDAAA1A4}" type="presParOf" srcId="{4AFD6B87-2C81-4241-8490-5447F6ED386B}" destId="{CCAF4C1D-08E2-4358-AB3A-90332F6ABE5F}" srcOrd="1" destOrd="0" presId="urn:microsoft.com/office/officeart/2008/layout/LinedList"/>
    <dgm:cxn modelId="{F0526164-8A5B-42A9-AD4B-E77269D5BA06}" type="presParOf" srcId="{6D139D39-B8D6-4B28-8D93-4E60204EBFA4}" destId="{CAAE92D7-E0FF-4EB0-9900-10F68BC1D501}" srcOrd="8" destOrd="0" presId="urn:microsoft.com/office/officeart/2008/layout/LinedList"/>
    <dgm:cxn modelId="{F4DDF9E6-AE4E-436C-B230-EA523858883E}" type="presParOf" srcId="{6D139D39-B8D6-4B28-8D93-4E60204EBFA4}" destId="{4B0EC72F-0F0C-4E69-84D6-E873EB46E0A5}" srcOrd="9" destOrd="0" presId="urn:microsoft.com/office/officeart/2008/layout/LinedList"/>
    <dgm:cxn modelId="{61C879BF-F0E6-4014-A505-1BEBB7493E4D}" type="presParOf" srcId="{4B0EC72F-0F0C-4E69-84D6-E873EB46E0A5}" destId="{1B4284F6-D93B-4FE1-B764-B40F7147C0F4}" srcOrd="0" destOrd="0" presId="urn:microsoft.com/office/officeart/2008/layout/LinedList"/>
    <dgm:cxn modelId="{C02E32AD-1BC1-40A0-B1B0-5022DF53178B}" type="presParOf" srcId="{4B0EC72F-0F0C-4E69-84D6-E873EB46E0A5}" destId="{014E9941-91CC-47FD-ABD5-BF5B4F27D299}" srcOrd="1" destOrd="0" presId="urn:microsoft.com/office/officeart/2008/layout/LinedList"/>
    <dgm:cxn modelId="{FB801009-6B40-4702-8112-FAC13FA6CC4D}" type="presParOf" srcId="{6D139D39-B8D6-4B28-8D93-4E60204EBFA4}" destId="{7F5EDC94-C640-43CF-9CCF-CE18C4349FDA}" srcOrd="10" destOrd="0" presId="urn:microsoft.com/office/officeart/2008/layout/LinedList"/>
    <dgm:cxn modelId="{E6738C4C-1252-48F0-B01C-1C264CCE7EB6}" type="presParOf" srcId="{6D139D39-B8D6-4B28-8D93-4E60204EBFA4}" destId="{21CFDD0D-F637-4812-A282-945AA973967A}" srcOrd="11" destOrd="0" presId="urn:microsoft.com/office/officeart/2008/layout/LinedList"/>
    <dgm:cxn modelId="{78A7EAB1-080E-448C-B663-12DA0D40CF44}" type="presParOf" srcId="{21CFDD0D-F637-4812-A282-945AA973967A}" destId="{3137A01D-6B5C-4EC6-BBB2-6267D50291D7}" srcOrd="0" destOrd="0" presId="urn:microsoft.com/office/officeart/2008/layout/LinedList"/>
    <dgm:cxn modelId="{9FCABEF8-A0EF-48BD-854C-0B8665698A4C}" type="presParOf" srcId="{21CFDD0D-F637-4812-A282-945AA973967A}" destId="{406ABA83-A198-4839-838A-AA9307EB0022}" srcOrd="1" destOrd="0" presId="urn:microsoft.com/office/officeart/2008/layout/LinedList"/>
    <dgm:cxn modelId="{E4A6AE97-119A-497D-8E2F-63184F3DEC9D}" type="presParOf" srcId="{6D139D39-B8D6-4B28-8D93-4E60204EBFA4}" destId="{3A69F240-19A3-4223-BB52-FC5BBC2D8566}" srcOrd="12" destOrd="0" presId="urn:microsoft.com/office/officeart/2008/layout/LinedList"/>
    <dgm:cxn modelId="{577D2493-5391-4FED-8A11-53EFE5F21572}" type="presParOf" srcId="{6D139D39-B8D6-4B28-8D93-4E60204EBFA4}" destId="{47F15B35-B0DE-4535-BC79-C2DCDA2D1412}" srcOrd="13" destOrd="0" presId="urn:microsoft.com/office/officeart/2008/layout/LinedList"/>
    <dgm:cxn modelId="{882D7B9A-8280-4DB3-89BA-A914A4327306}" type="presParOf" srcId="{47F15B35-B0DE-4535-BC79-C2DCDA2D1412}" destId="{3B563DD2-C99E-4AC3-A2E2-D9D7FF503C11}" srcOrd="0" destOrd="0" presId="urn:microsoft.com/office/officeart/2008/layout/LinedList"/>
    <dgm:cxn modelId="{48CE17CE-59B6-444D-A7FC-8A184854A67A}" type="presParOf" srcId="{47F15B35-B0DE-4535-BC79-C2DCDA2D1412}" destId="{4FAEA937-1861-4A51-A8BF-930AE6EBE14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9C1130-7A8F-48F2-A66F-ED1E100679CD}">
      <dsp:nvSpPr>
        <dsp:cNvPr id="0" name=""/>
        <dsp:cNvSpPr/>
      </dsp:nvSpPr>
      <dsp:spPr>
        <a:xfrm>
          <a:off x="0" y="2592"/>
          <a:ext cx="1084566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F55450-E268-406E-A6A9-1D737EC30437}">
      <dsp:nvSpPr>
        <dsp:cNvPr id="0" name=""/>
        <dsp:cNvSpPr/>
      </dsp:nvSpPr>
      <dsp:spPr>
        <a:xfrm>
          <a:off x="0" y="2592"/>
          <a:ext cx="10845660" cy="884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just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4000" b="0" kern="1200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1. Introdução</a:t>
          </a:r>
        </a:p>
      </dsp:txBody>
      <dsp:txXfrm>
        <a:off x="0" y="2592"/>
        <a:ext cx="10845660" cy="884093"/>
      </dsp:txXfrm>
    </dsp:sp>
    <dsp:sp modelId="{18E1A38E-4207-4EF2-9A5D-1E49999D106C}">
      <dsp:nvSpPr>
        <dsp:cNvPr id="0" name=""/>
        <dsp:cNvSpPr/>
      </dsp:nvSpPr>
      <dsp:spPr>
        <a:xfrm>
          <a:off x="0" y="886685"/>
          <a:ext cx="10845660" cy="0"/>
        </a:xfrm>
        <a:prstGeom prst="line">
          <a:avLst/>
        </a:prstGeom>
        <a:solidFill>
          <a:schemeClr val="accent5">
            <a:hueOff val="-1470669"/>
            <a:satOff val="-2046"/>
            <a:lumOff val="-784"/>
            <a:alphaOff val="0"/>
          </a:schemeClr>
        </a:solidFill>
        <a:ln w="12700" cap="flat" cmpd="sng" algn="ctr">
          <a:solidFill>
            <a:schemeClr val="accent5">
              <a:hueOff val="-1470669"/>
              <a:satOff val="-2046"/>
              <a:lumOff val="-78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D6942A-3CCE-4488-896F-BD87DD62736A}">
      <dsp:nvSpPr>
        <dsp:cNvPr id="0" name=""/>
        <dsp:cNvSpPr/>
      </dsp:nvSpPr>
      <dsp:spPr>
        <a:xfrm>
          <a:off x="0" y="886685"/>
          <a:ext cx="10845660" cy="884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just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4000" b="0" kern="1200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2. </a:t>
          </a:r>
          <a:r>
            <a:rPr lang="pt-PT" sz="4000" b="0" kern="1200" noProof="0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Conjuntura Macroeconómica</a:t>
          </a:r>
          <a:endParaRPr lang="pt-PT" sz="4000" b="0" kern="1200" dirty="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sp:txBody>
      <dsp:txXfrm>
        <a:off x="0" y="886685"/>
        <a:ext cx="10845660" cy="884093"/>
      </dsp:txXfrm>
    </dsp:sp>
    <dsp:sp modelId="{0DD8A162-A56C-4AFA-B9F6-7635B9ADB0A2}">
      <dsp:nvSpPr>
        <dsp:cNvPr id="0" name=""/>
        <dsp:cNvSpPr/>
      </dsp:nvSpPr>
      <dsp:spPr>
        <a:xfrm>
          <a:off x="0" y="1770779"/>
          <a:ext cx="10845660" cy="0"/>
        </a:xfrm>
        <a:prstGeom prst="line">
          <a:avLst/>
        </a:prstGeom>
        <a:solidFill>
          <a:schemeClr val="accent5">
            <a:hueOff val="-2941338"/>
            <a:satOff val="-4091"/>
            <a:lumOff val="-1569"/>
            <a:alphaOff val="0"/>
          </a:schemeClr>
        </a:solidFill>
        <a:ln w="12700" cap="flat" cmpd="sng" algn="ctr">
          <a:solidFill>
            <a:schemeClr val="accent5">
              <a:hueOff val="-2941338"/>
              <a:satOff val="-4091"/>
              <a:lumOff val="-15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A23330-9A0A-44CB-97AA-32224ADC3583}">
      <dsp:nvSpPr>
        <dsp:cNvPr id="0" name=""/>
        <dsp:cNvSpPr/>
      </dsp:nvSpPr>
      <dsp:spPr>
        <a:xfrm>
          <a:off x="0" y="1770779"/>
          <a:ext cx="10845660" cy="884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just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4000" b="0" kern="1200" noProof="0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3. Desempenho Económico-Financeiro</a:t>
          </a:r>
          <a:endParaRPr lang="pt-PT" sz="4000" b="0" kern="1200" dirty="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sp:txBody>
      <dsp:txXfrm>
        <a:off x="0" y="1770779"/>
        <a:ext cx="10845660" cy="884093"/>
      </dsp:txXfrm>
    </dsp:sp>
    <dsp:sp modelId="{967D3458-9D40-4FA4-986B-9AF048D20955}">
      <dsp:nvSpPr>
        <dsp:cNvPr id="0" name=""/>
        <dsp:cNvSpPr/>
      </dsp:nvSpPr>
      <dsp:spPr>
        <a:xfrm>
          <a:off x="0" y="2654872"/>
          <a:ext cx="10845660" cy="0"/>
        </a:xfrm>
        <a:prstGeom prst="line">
          <a:avLst/>
        </a:prstGeom>
        <a:solidFill>
          <a:schemeClr val="accent5">
            <a:hueOff val="-4412007"/>
            <a:satOff val="-6137"/>
            <a:lumOff val="-2353"/>
            <a:alphaOff val="0"/>
          </a:schemeClr>
        </a:solidFill>
        <a:ln w="12700" cap="flat" cmpd="sng" algn="ctr">
          <a:solidFill>
            <a:schemeClr val="accent5">
              <a:hueOff val="-4412007"/>
              <a:satOff val="-6137"/>
              <a:lumOff val="-2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B64276-CC34-4E28-A22C-54D891276E8A}">
      <dsp:nvSpPr>
        <dsp:cNvPr id="0" name=""/>
        <dsp:cNvSpPr/>
      </dsp:nvSpPr>
      <dsp:spPr>
        <a:xfrm>
          <a:off x="0" y="2654872"/>
          <a:ext cx="10845660" cy="884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just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4000" b="0" kern="1200" noProof="0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4. </a:t>
          </a:r>
          <a:r>
            <a:rPr lang="pt-BR" sz="4000" b="0" kern="1200" noProof="0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Contribuição para a Economia</a:t>
          </a:r>
          <a:endParaRPr lang="pt-PT" sz="4000" b="0" kern="1200" noProof="0" dirty="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sp:txBody>
      <dsp:txXfrm>
        <a:off x="0" y="2654872"/>
        <a:ext cx="10845660" cy="884093"/>
      </dsp:txXfrm>
    </dsp:sp>
    <dsp:sp modelId="{51242A31-3720-4874-94D2-A2991B09181C}">
      <dsp:nvSpPr>
        <dsp:cNvPr id="0" name=""/>
        <dsp:cNvSpPr/>
      </dsp:nvSpPr>
      <dsp:spPr>
        <a:xfrm>
          <a:off x="0" y="3538965"/>
          <a:ext cx="10845660" cy="0"/>
        </a:xfrm>
        <a:prstGeom prst="line">
          <a:avLst/>
        </a:prstGeom>
        <a:solidFill>
          <a:schemeClr val="accent5">
            <a:hueOff val="-5882676"/>
            <a:satOff val="-8182"/>
            <a:lumOff val="-3138"/>
            <a:alphaOff val="0"/>
          </a:schemeClr>
        </a:solidFill>
        <a:ln w="12700" cap="flat" cmpd="sng" algn="ctr">
          <a:solidFill>
            <a:schemeClr val="accent5">
              <a:hueOff val="-5882676"/>
              <a:satOff val="-8182"/>
              <a:lumOff val="-313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E0CC07-32DC-45DC-942E-D7677E191377}">
      <dsp:nvSpPr>
        <dsp:cNvPr id="0" name=""/>
        <dsp:cNvSpPr/>
      </dsp:nvSpPr>
      <dsp:spPr>
        <a:xfrm>
          <a:off x="0" y="3538965"/>
          <a:ext cx="10845660" cy="884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just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4000" b="0" kern="1200" noProof="0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5. Conclusões </a:t>
          </a:r>
        </a:p>
      </dsp:txBody>
      <dsp:txXfrm>
        <a:off x="0" y="3538965"/>
        <a:ext cx="10845660" cy="884093"/>
      </dsp:txXfrm>
    </dsp:sp>
    <dsp:sp modelId="{5F5ABD28-6783-4EBE-BE89-B3C15DFD7ED2}">
      <dsp:nvSpPr>
        <dsp:cNvPr id="0" name=""/>
        <dsp:cNvSpPr/>
      </dsp:nvSpPr>
      <dsp:spPr>
        <a:xfrm>
          <a:off x="0" y="4423059"/>
          <a:ext cx="10845660" cy="0"/>
        </a:xfrm>
        <a:prstGeom prst="lin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B6DF2D-3540-4BEB-A946-A53AB359BAC7}">
      <dsp:nvSpPr>
        <dsp:cNvPr id="0" name=""/>
        <dsp:cNvSpPr/>
      </dsp:nvSpPr>
      <dsp:spPr>
        <a:xfrm>
          <a:off x="0" y="4423059"/>
          <a:ext cx="10845660" cy="884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just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4000" b="0" kern="1200" noProof="0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6. Desafios</a:t>
          </a:r>
        </a:p>
      </dsp:txBody>
      <dsp:txXfrm>
        <a:off x="0" y="4423059"/>
        <a:ext cx="10845660" cy="8840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F6DA12-4D63-411C-A46C-132123E53B56}">
      <dsp:nvSpPr>
        <dsp:cNvPr id="0" name=""/>
        <dsp:cNvSpPr/>
      </dsp:nvSpPr>
      <dsp:spPr>
        <a:xfrm rot="10800000">
          <a:off x="1825655" y="0"/>
          <a:ext cx="5008150" cy="2256815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193" tIns="68580" rIns="128016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b="1" u="sng" kern="1200" dirty="0">
              <a:solidFill>
                <a:schemeClr val="tx1"/>
              </a:solidFill>
              <a:latin typeface="Century Gothic" panose="020B0502020202020204" pitchFamily="34" charset="0"/>
            </a:rPr>
            <a:t>CONJUNTURA EXTERNA</a:t>
          </a:r>
          <a:endParaRPr lang="en-GB" sz="1800" kern="1200" dirty="0">
            <a:solidFill>
              <a:schemeClr val="tx1"/>
            </a:solidFill>
            <a:latin typeface="Century Gothic" panose="020B0502020202020204" pitchFamily="34" charset="0"/>
          </a:endParaRPr>
        </a:p>
        <a:p>
          <a:pPr marL="114300" lvl="1" indent="-114300" algn="just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400" b="1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PIB real: </a:t>
          </a:r>
          <a:r>
            <a:rPr lang="pt-PT" sz="1400" b="1" u="none" kern="1200" dirty="0">
              <a:solidFill>
                <a:srgbClr val="FF0000"/>
              </a:solidFill>
              <a:latin typeface="Century Gothic" panose="020B0502020202020204" pitchFamily="34" charset="0"/>
            </a:rPr>
            <a:t>3,4%↓</a:t>
          </a:r>
          <a:r>
            <a:rPr lang="pt-PT" sz="1400" b="1" u="none" kern="1200" dirty="0">
              <a:solidFill>
                <a:srgbClr val="00B050"/>
              </a:solidFill>
              <a:latin typeface="Century Gothic" panose="020B0502020202020204" pitchFamily="34" charset="0"/>
            </a:rPr>
            <a:t> </a:t>
          </a:r>
          <a:r>
            <a:rPr lang="pt-PT" sz="1400" b="0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(6,3% - 2021 e -3,1% -2022)</a:t>
          </a:r>
          <a:endParaRPr lang="en-GB" sz="1400" u="none" kern="1200" dirty="0">
            <a:solidFill>
              <a:schemeClr val="tx1"/>
            </a:solidFill>
            <a:latin typeface="Century Gothic" panose="020B0502020202020204" pitchFamily="34" charset="0"/>
          </a:endParaRPr>
        </a:p>
        <a:p>
          <a:pPr marL="114300" lvl="1" indent="-114300" algn="just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400" b="1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Inflação</a:t>
          </a:r>
          <a:r>
            <a:rPr lang="pt-PT" sz="1400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 (global): </a:t>
          </a:r>
          <a:r>
            <a:rPr lang="pt-PT" sz="1400" b="1" u="none" kern="1200" dirty="0">
              <a:solidFill>
                <a:srgbClr val="FF0000"/>
              </a:solidFill>
              <a:latin typeface="Century Gothic" panose="020B0502020202020204" pitchFamily="34" charset="0"/>
            </a:rPr>
            <a:t>8,8% ↑</a:t>
          </a:r>
          <a:r>
            <a:rPr lang="pt-PT" sz="1400" b="1" u="none" kern="1200" dirty="0">
              <a:solidFill>
                <a:schemeClr val="accent6"/>
              </a:solidFill>
              <a:latin typeface="Century Gothic" panose="020B0502020202020204" pitchFamily="34" charset="0"/>
            </a:rPr>
            <a:t> </a:t>
          </a:r>
          <a:r>
            <a:rPr lang="pt-PT" sz="1400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(4,7% 2021 e 1,9% - 2020)</a:t>
          </a:r>
          <a:endParaRPr lang="en-GB" sz="1400" u="none" kern="1200" dirty="0">
            <a:solidFill>
              <a:schemeClr val="tx1"/>
            </a:solidFill>
            <a:latin typeface="Century Gothic" panose="020B0502020202020204" pitchFamily="34" charset="0"/>
          </a:endParaRPr>
        </a:p>
        <a:p>
          <a:pPr marL="114300" lvl="1" indent="-114300" algn="just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400" b="1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Preço das principais </a:t>
          </a:r>
          <a:r>
            <a:rPr lang="pt-PT" sz="1400" b="1" i="1" u="none" kern="1200" dirty="0" err="1">
              <a:solidFill>
                <a:schemeClr val="tx1"/>
              </a:solidFill>
              <a:latin typeface="Century Gothic" panose="020B0502020202020204" pitchFamily="34" charset="0"/>
            </a:rPr>
            <a:t>commodities</a:t>
          </a:r>
          <a:r>
            <a:rPr lang="pt-PT" sz="1400" b="1" i="1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 2022: </a:t>
          </a:r>
          <a:r>
            <a:rPr lang="pt-PT" sz="1400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carvão térmico – </a:t>
          </a:r>
          <a:r>
            <a:rPr lang="pt-PT" sz="1400" b="1" u="none" kern="1200" dirty="0">
              <a:solidFill>
                <a:srgbClr val="00B050"/>
              </a:solidFill>
              <a:latin typeface="Century Gothic" panose="020B0502020202020204" pitchFamily="34" charset="0"/>
            </a:rPr>
            <a:t>123,6%↑,</a:t>
          </a:r>
          <a:r>
            <a:rPr lang="pt-PT" sz="1400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 gás - </a:t>
          </a:r>
          <a:r>
            <a:rPr lang="pt-PT" sz="1400" b="1" u="none" kern="1200" dirty="0">
              <a:solidFill>
                <a:srgbClr val="00B050"/>
              </a:solidFill>
              <a:latin typeface="Century Gothic" panose="020B0502020202020204" pitchFamily="34" charset="0"/>
            </a:rPr>
            <a:t>47,5%↑</a:t>
          </a:r>
          <a:r>
            <a:rPr lang="pt-PT" sz="1400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, alumínio - </a:t>
          </a:r>
          <a:r>
            <a:rPr lang="pt-PT" sz="1400" b="1" u="none" kern="1200" dirty="0">
              <a:solidFill>
                <a:srgbClr val="FF0000"/>
              </a:solidFill>
              <a:latin typeface="Century Gothic" panose="020B0502020202020204" pitchFamily="34" charset="0"/>
            </a:rPr>
            <a:t>10,9%↓</a:t>
          </a:r>
          <a:r>
            <a:rPr lang="pt-PT" sz="1400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, petróleo - </a:t>
          </a:r>
          <a:r>
            <a:rPr lang="pt-PT" sz="1400" b="1" u="none" kern="1200" dirty="0">
              <a:solidFill>
                <a:srgbClr val="FF0000"/>
              </a:solidFill>
              <a:latin typeface="Century Gothic" panose="020B0502020202020204" pitchFamily="34" charset="0"/>
            </a:rPr>
            <a:t>7,2%↓</a:t>
          </a:r>
          <a:r>
            <a:rPr lang="pt-PT" sz="1400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 e camarão - </a:t>
          </a:r>
          <a:r>
            <a:rPr lang="pt-PT" sz="1400" b="1" u="none" kern="1200" dirty="0">
              <a:solidFill>
                <a:srgbClr val="FF0000"/>
              </a:solidFill>
              <a:latin typeface="Century Gothic" panose="020B0502020202020204" pitchFamily="34" charset="0"/>
            </a:rPr>
            <a:t>21,6%↓</a:t>
          </a:r>
          <a:endParaRPr lang="en-GB" sz="1400" b="1" u="none" kern="1200" dirty="0">
            <a:solidFill>
              <a:srgbClr val="00B050"/>
            </a:solidFill>
            <a:latin typeface="Century Gothic" panose="020B0502020202020204" pitchFamily="34" charset="0"/>
          </a:endParaRPr>
        </a:p>
      </dsp:txBody>
      <dsp:txXfrm rot="10800000">
        <a:off x="2389859" y="0"/>
        <a:ext cx="4443946" cy="2256815"/>
      </dsp:txXfrm>
    </dsp:sp>
    <dsp:sp modelId="{853E7CD7-7BF1-49F3-B3CE-E3D7EA3CA33E}">
      <dsp:nvSpPr>
        <dsp:cNvPr id="0" name=""/>
        <dsp:cNvSpPr/>
      </dsp:nvSpPr>
      <dsp:spPr>
        <a:xfrm>
          <a:off x="683571" y="108"/>
          <a:ext cx="2256815" cy="225681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7000" r="-47000"/>
          </a:stretch>
        </a:blip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25D009-4594-4070-B875-ECBC0127E889}">
      <dsp:nvSpPr>
        <dsp:cNvPr id="0" name=""/>
        <dsp:cNvSpPr/>
      </dsp:nvSpPr>
      <dsp:spPr>
        <a:xfrm rot="10800000">
          <a:off x="1812884" y="2591513"/>
          <a:ext cx="5008150" cy="2937629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193" tIns="68580" rIns="128016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b="1" u="sng" kern="1200" dirty="0">
              <a:solidFill>
                <a:schemeClr val="tx1"/>
              </a:solidFill>
              <a:latin typeface="Century Gothic" panose="020B0502020202020204" pitchFamily="34" charset="0"/>
            </a:rPr>
            <a:t>CONJUNTURA INTERNA</a:t>
          </a:r>
          <a:endParaRPr lang="en-GB" sz="1800" kern="1200" dirty="0">
            <a:solidFill>
              <a:schemeClr val="tx1"/>
            </a:solidFill>
            <a:latin typeface="Century Gothic" panose="020B0502020202020204" pitchFamily="34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400" b="1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PIB real: </a:t>
          </a:r>
          <a:r>
            <a:rPr lang="pt-PT" sz="1400" b="1" u="none" kern="1200" dirty="0">
              <a:solidFill>
                <a:srgbClr val="00B050"/>
              </a:solidFill>
              <a:latin typeface="Century Gothic" panose="020B0502020202020204" pitchFamily="34" charset="0"/>
            </a:rPr>
            <a:t>4,2%↑ </a:t>
          </a:r>
          <a:r>
            <a:rPr lang="pt-PT" sz="1400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(2,3% - 2021 e -1,3% -2020)</a:t>
          </a:r>
          <a:endParaRPr lang="en-GB" sz="1400" u="none" kern="1200" dirty="0">
            <a:solidFill>
              <a:schemeClr val="tx1"/>
            </a:solidFill>
            <a:latin typeface="Century Gothic" panose="020B0502020202020204" pitchFamily="34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400" b="1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Inflação: </a:t>
          </a:r>
          <a:r>
            <a:rPr lang="pt-PT" sz="1400" b="1" u="none" kern="1200" dirty="0">
              <a:solidFill>
                <a:srgbClr val="FF0000"/>
              </a:solidFill>
              <a:latin typeface="Century Gothic" panose="020B0502020202020204" pitchFamily="34" charset="0"/>
            </a:rPr>
            <a:t>10,3% ↑ </a:t>
          </a:r>
          <a:r>
            <a:rPr lang="pt-PT" sz="1400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(5,7% - 2021 e 3,1% - 2020)</a:t>
          </a:r>
          <a:endParaRPr lang="en-GB" sz="1400" u="none" kern="1200" dirty="0">
            <a:solidFill>
              <a:schemeClr val="tx1"/>
            </a:solidFill>
            <a:latin typeface="Century Gothic" panose="020B0502020202020204" pitchFamily="34" charset="0"/>
          </a:endParaRPr>
        </a:p>
        <a:p>
          <a:pPr marL="114300" lvl="1" indent="-114300" algn="just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400" b="1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Câmbio 2022: </a:t>
          </a:r>
          <a:r>
            <a:rPr lang="pt-PT" sz="1400" b="1" u="none" kern="1200" dirty="0">
              <a:solidFill>
                <a:srgbClr val="FF0000"/>
              </a:solidFill>
              <a:latin typeface="Century Gothic" panose="020B0502020202020204" pitchFamily="34" charset="0"/>
            </a:rPr>
            <a:t>63,9 MT/USD↑ </a:t>
          </a:r>
          <a:r>
            <a:rPr lang="pt-PT" sz="1400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(0,2%) </a:t>
          </a:r>
          <a:r>
            <a:rPr lang="pt-PT" sz="1400" b="1" u="none" kern="1200" dirty="0">
              <a:solidFill>
                <a:srgbClr val="00B050"/>
              </a:solidFill>
              <a:latin typeface="Century Gothic" panose="020B0502020202020204" pitchFamily="34" charset="0"/>
            </a:rPr>
            <a:t>3,7 MT/ZAR↓ </a:t>
          </a:r>
          <a:r>
            <a:rPr lang="pt-PT" sz="1400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(8,0%) e </a:t>
          </a:r>
          <a:r>
            <a:rPr lang="en-GB" sz="1400" b="1" u="none" kern="1200" dirty="0">
              <a:solidFill>
                <a:srgbClr val="00B050"/>
              </a:solidFill>
              <a:latin typeface="Century Gothic" panose="020B0502020202020204" pitchFamily="34" charset="0"/>
            </a:rPr>
            <a:t>67,3 MT/EUR</a:t>
          </a:r>
          <a:r>
            <a:rPr lang="pt-PT" sz="1400" b="1" u="none" kern="1200" dirty="0">
              <a:solidFill>
                <a:srgbClr val="00B050"/>
              </a:solidFill>
              <a:latin typeface="Century Gothic" panose="020B0502020202020204" pitchFamily="34" charset="0"/>
            </a:rPr>
            <a:t>↓</a:t>
          </a:r>
          <a:r>
            <a:rPr lang="pt-PT" sz="1400" b="1" u="none" kern="1200" dirty="0">
              <a:solidFill>
                <a:srgbClr val="FF0000"/>
              </a:solidFill>
              <a:latin typeface="Century Gothic" panose="020B0502020202020204" pitchFamily="34" charset="0"/>
            </a:rPr>
            <a:t> </a:t>
          </a:r>
          <a:r>
            <a:rPr lang="en-GB" sz="1400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(13,2%)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400" b="1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Dívida Pública</a:t>
          </a:r>
          <a:r>
            <a:rPr lang="pt-PT" sz="1400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 – </a:t>
          </a:r>
          <a:r>
            <a:rPr lang="pt-PT" sz="1400" b="1" u="none" kern="1200" dirty="0">
              <a:solidFill>
                <a:srgbClr val="00B050"/>
              </a:solidFill>
              <a:latin typeface="Century Gothic" panose="020B0502020202020204" pitchFamily="34" charset="0"/>
            </a:rPr>
            <a:t>78% do PIB ↓ </a:t>
          </a:r>
          <a:r>
            <a:rPr lang="pt-PT" sz="1400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(924,1 mil milhões de MT -2021 e 898 mil milhões de MT - 2020)</a:t>
          </a:r>
          <a:endParaRPr lang="en-GB" sz="1400" u="none" kern="1200" dirty="0">
            <a:solidFill>
              <a:schemeClr val="tx1"/>
            </a:solidFill>
            <a:latin typeface="Century Gothic" panose="020B0502020202020204" pitchFamily="34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400" b="1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Taxas de juro</a:t>
          </a:r>
          <a:r>
            <a:rPr lang="pt-PT" sz="1400" u="none" kern="1200" dirty="0">
              <a:solidFill>
                <a:schemeClr val="tx1"/>
              </a:solidFill>
              <a:latin typeface="Century Gothic" panose="020B0502020202020204" pitchFamily="34" charset="0"/>
            </a:rPr>
            <a:t> de referência </a:t>
          </a:r>
          <a:r>
            <a:rPr lang="pt-PT" sz="1400" b="1" u="none" kern="1200" dirty="0">
              <a:solidFill>
                <a:srgbClr val="FF0000"/>
              </a:solidFill>
              <a:latin typeface="Century Gothic" panose="020B0502020202020204" pitchFamily="34" charset="0"/>
            </a:rPr>
            <a:t>↑</a:t>
          </a:r>
          <a:endParaRPr lang="en-GB" sz="1400" u="none" kern="1200" dirty="0">
            <a:solidFill>
              <a:srgbClr val="00B050"/>
            </a:solidFill>
            <a:latin typeface="Century Gothic" panose="020B0502020202020204" pitchFamily="34" charset="0"/>
          </a:endParaRPr>
        </a:p>
      </dsp:txBody>
      <dsp:txXfrm rot="10800000">
        <a:off x="2547291" y="2591513"/>
        <a:ext cx="4273743" cy="2937629"/>
      </dsp:txXfrm>
    </dsp:sp>
    <dsp:sp modelId="{773592C9-613F-4C66-8843-7A1349C4B8FD}">
      <dsp:nvSpPr>
        <dsp:cNvPr id="0" name=""/>
        <dsp:cNvSpPr/>
      </dsp:nvSpPr>
      <dsp:spPr>
        <a:xfrm>
          <a:off x="697247" y="2933410"/>
          <a:ext cx="2256815" cy="2256815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DD5E92-6934-4BC2-85B9-7DAB7AACA873}">
      <dsp:nvSpPr>
        <dsp:cNvPr id="0" name=""/>
        <dsp:cNvSpPr/>
      </dsp:nvSpPr>
      <dsp:spPr>
        <a:xfrm>
          <a:off x="192467" y="1077445"/>
          <a:ext cx="2798431" cy="922210"/>
        </a:xfrm>
        <a:prstGeom prst="rect">
          <a:avLst/>
        </a:prstGeom>
        <a:noFill/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b="1" kern="1200" noProof="0" dirty="0">
              <a:latin typeface="Century Gothic" panose="020B0502020202020204" pitchFamily="34" charset="0"/>
            </a:rPr>
            <a:t>Definição do perímetro de consolidação</a:t>
          </a:r>
        </a:p>
      </dsp:txBody>
      <dsp:txXfrm>
        <a:off x="192467" y="1077445"/>
        <a:ext cx="2798431" cy="922210"/>
      </dsp:txXfrm>
    </dsp:sp>
    <dsp:sp modelId="{E180E973-7035-49A6-AE14-22F4A2D38888}">
      <dsp:nvSpPr>
        <dsp:cNvPr id="0" name=""/>
        <dsp:cNvSpPr/>
      </dsp:nvSpPr>
      <dsp:spPr>
        <a:xfrm>
          <a:off x="256663" y="3102255"/>
          <a:ext cx="2798431" cy="1727772"/>
        </a:xfrm>
        <a:prstGeom prst="rect">
          <a:avLst/>
        </a:prstGeom>
        <a:noFill/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b="0" kern="1200" noProof="0" dirty="0">
              <a:latin typeface="Century Gothic" panose="020B0502020202020204" pitchFamily="34" charset="0"/>
            </a:rPr>
            <a:t>As contas foram consolidadas </a:t>
          </a:r>
          <a:r>
            <a:rPr lang="pt-BR" sz="1600" kern="1200" dirty="0">
              <a:solidFill>
                <a:srgbClr val="231E36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à</a:t>
          </a:r>
          <a:r>
            <a:rPr lang="pt-PT" sz="1600" b="0" kern="1200" noProof="0" dirty="0">
              <a:latin typeface="Century Gothic" panose="020B0502020202020204" pitchFamily="34" charset="0"/>
            </a:rPr>
            <a:t> nível das empresas- mãe.</a:t>
          </a:r>
        </a:p>
      </dsp:txBody>
      <dsp:txXfrm>
        <a:off x="256663" y="3102255"/>
        <a:ext cx="2798431" cy="1727772"/>
      </dsp:txXfrm>
    </dsp:sp>
    <dsp:sp modelId="{1AA10991-6DF9-4CFA-A421-7F87886DBA51}">
      <dsp:nvSpPr>
        <dsp:cNvPr id="0" name=""/>
        <dsp:cNvSpPr/>
      </dsp:nvSpPr>
      <dsp:spPr>
        <a:xfrm>
          <a:off x="189287" y="796966"/>
          <a:ext cx="222602" cy="22260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A3BE2A-7F65-4D5D-87EE-C9DC91C52AFA}">
      <dsp:nvSpPr>
        <dsp:cNvPr id="0" name=""/>
        <dsp:cNvSpPr/>
      </dsp:nvSpPr>
      <dsp:spPr>
        <a:xfrm>
          <a:off x="345109" y="485322"/>
          <a:ext cx="222602" cy="222602"/>
        </a:xfrm>
        <a:prstGeom prst="ellipse">
          <a:avLst/>
        </a:prstGeom>
        <a:solidFill>
          <a:schemeClr val="accent5">
            <a:hueOff val="-408519"/>
            <a:satOff val="-568"/>
            <a:lumOff val="-218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18364E-CA4B-4042-BCDE-2ACFB0D255B0}">
      <dsp:nvSpPr>
        <dsp:cNvPr id="0" name=""/>
        <dsp:cNvSpPr/>
      </dsp:nvSpPr>
      <dsp:spPr>
        <a:xfrm>
          <a:off x="719081" y="547651"/>
          <a:ext cx="349803" cy="349803"/>
        </a:xfrm>
        <a:prstGeom prst="ellipse">
          <a:avLst/>
        </a:prstGeom>
        <a:solidFill>
          <a:schemeClr val="accent5">
            <a:hueOff val="-817038"/>
            <a:satOff val="-1136"/>
            <a:lumOff val="-436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B5E357-C42D-4AD6-8A81-E840AA78968C}">
      <dsp:nvSpPr>
        <dsp:cNvPr id="0" name=""/>
        <dsp:cNvSpPr/>
      </dsp:nvSpPr>
      <dsp:spPr>
        <a:xfrm>
          <a:off x="1030724" y="204843"/>
          <a:ext cx="222602" cy="222602"/>
        </a:xfrm>
        <a:prstGeom prst="ellipse">
          <a:avLst/>
        </a:prstGeom>
        <a:solidFill>
          <a:schemeClr val="accent5">
            <a:hueOff val="-1225557"/>
            <a:satOff val="-1705"/>
            <a:lumOff val="-654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59DDAC-20C3-40B9-9AF3-74AF47B878FA}">
      <dsp:nvSpPr>
        <dsp:cNvPr id="0" name=""/>
        <dsp:cNvSpPr/>
      </dsp:nvSpPr>
      <dsp:spPr>
        <a:xfrm>
          <a:off x="1435861" y="80186"/>
          <a:ext cx="222602" cy="222602"/>
        </a:xfrm>
        <a:prstGeom prst="ellipse">
          <a:avLst/>
        </a:prstGeom>
        <a:solidFill>
          <a:schemeClr val="accent5">
            <a:hueOff val="-1634077"/>
            <a:satOff val="-2273"/>
            <a:lumOff val="-872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D71FAB-E7FB-4D39-BC9A-44AA54CFFBF4}">
      <dsp:nvSpPr>
        <dsp:cNvPr id="0" name=""/>
        <dsp:cNvSpPr/>
      </dsp:nvSpPr>
      <dsp:spPr>
        <a:xfrm>
          <a:off x="1934491" y="298336"/>
          <a:ext cx="222602" cy="222602"/>
        </a:xfrm>
        <a:prstGeom prst="ellipse">
          <a:avLst/>
        </a:prstGeom>
        <a:solidFill>
          <a:schemeClr val="accent5">
            <a:hueOff val="-2042596"/>
            <a:satOff val="-2841"/>
            <a:lumOff val="-1089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1BDABB-1180-40DB-8FB9-71F2E65CD89C}">
      <dsp:nvSpPr>
        <dsp:cNvPr id="0" name=""/>
        <dsp:cNvSpPr/>
      </dsp:nvSpPr>
      <dsp:spPr>
        <a:xfrm>
          <a:off x="2246134" y="454158"/>
          <a:ext cx="349803" cy="349803"/>
        </a:xfrm>
        <a:prstGeom prst="ellipse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D25ACE-5587-47E3-84DC-F5E181DD66B3}">
      <dsp:nvSpPr>
        <dsp:cNvPr id="0" name=""/>
        <dsp:cNvSpPr/>
      </dsp:nvSpPr>
      <dsp:spPr>
        <a:xfrm>
          <a:off x="2682435" y="796966"/>
          <a:ext cx="222602" cy="222602"/>
        </a:xfrm>
        <a:prstGeom prst="ellipse">
          <a:avLst/>
        </a:prstGeom>
        <a:solidFill>
          <a:schemeClr val="accent5">
            <a:hueOff val="-2859634"/>
            <a:satOff val="-3978"/>
            <a:lumOff val="-1525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71EC71-F9F4-4B77-B20D-0395CC5632D0}">
      <dsp:nvSpPr>
        <dsp:cNvPr id="0" name=""/>
        <dsp:cNvSpPr/>
      </dsp:nvSpPr>
      <dsp:spPr>
        <a:xfrm>
          <a:off x="2869421" y="1139773"/>
          <a:ext cx="222602" cy="222602"/>
        </a:xfrm>
        <a:prstGeom prst="ellipse">
          <a:avLst/>
        </a:prstGeom>
        <a:solidFill>
          <a:schemeClr val="accent5">
            <a:hueOff val="-3268153"/>
            <a:satOff val="-4546"/>
            <a:lumOff val="-1743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E8BB14-A3E5-40C1-A8DE-0BA0A7CB40FE}">
      <dsp:nvSpPr>
        <dsp:cNvPr id="0" name=""/>
        <dsp:cNvSpPr/>
      </dsp:nvSpPr>
      <dsp:spPr>
        <a:xfrm>
          <a:off x="1248875" y="485322"/>
          <a:ext cx="572406" cy="572406"/>
        </a:xfrm>
        <a:prstGeom prst="ellipse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2E0580-684F-4BFC-97A8-D241B51EF050}">
      <dsp:nvSpPr>
        <dsp:cNvPr id="0" name=""/>
        <dsp:cNvSpPr/>
      </dsp:nvSpPr>
      <dsp:spPr>
        <a:xfrm>
          <a:off x="33465" y="1669567"/>
          <a:ext cx="222602" cy="222602"/>
        </a:xfrm>
        <a:prstGeom prst="ellipse">
          <a:avLst/>
        </a:prstGeom>
        <a:solidFill>
          <a:schemeClr val="accent5">
            <a:hueOff val="-4085191"/>
            <a:satOff val="-5682"/>
            <a:lumOff val="-2179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E99501-96EC-40BA-A1C1-724C7D787E00}">
      <dsp:nvSpPr>
        <dsp:cNvPr id="0" name=""/>
        <dsp:cNvSpPr/>
      </dsp:nvSpPr>
      <dsp:spPr>
        <a:xfrm>
          <a:off x="220451" y="1950047"/>
          <a:ext cx="349803" cy="349803"/>
        </a:xfrm>
        <a:prstGeom prst="ellipse">
          <a:avLst/>
        </a:prstGeom>
        <a:solidFill>
          <a:schemeClr val="accent5">
            <a:hueOff val="-4493710"/>
            <a:satOff val="-6250"/>
            <a:lumOff val="-2397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C681E5-AF7D-40A7-A3BA-5A3D4ED193E9}">
      <dsp:nvSpPr>
        <dsp:cNvPr id="0" name=""/>
        <dsp:cNvSpPr/>
      </dsp:nvSpPr>
      <dsp:spPr>
        <a:xfrm>
          <a:off x="687917" y="1874820"/>
          <a:ext cx="508805" cy="508805"/>
        </a:xfrm>
        <a:prstGeom prst="ellipse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CB058F-4A4F-4FE6-B33F-8494995650A9}">
      <dsp:nvSpPr>
        <dsp:cNvPr id="0" name=""/>
        <dsp:cNvSpPr/>
      </dsp:nvSpPr>
      <dsp:spPr>
        <a:xfrm>
          <a:off x="1182288" y="2231265"/>
          <a:ext cx="222602" cy="222602"/>
        </a:xfrm>
        <a:prstGeom prst="ellipse">
          <a:avLst/>
        </a:prstGeom>
        <a:solidFill>
          <a:schemeClr val="accent5">
            <a:hueOff val="-5310748"/>
            <a:satOff val="-7387"/>
            <a:lumOff val="-2833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8AB02E-02AB-40FA-925C-EF73BEFA5034}">
      <dsp:nvSpPr>
        <dsp:cNvPr id="0" name=""/>
        <dsp:cNvSpPr/>
      </dsp:nvSpPr>
      <dsp:spPr>
        <a:xfrm>
          <a:off x="1467025" y="2062973"/>
          <a:ext cx="349803" cy="349803"/>
        </a:xfrm>
        <a:prstGeom prst="ellipse">
          <a:avLst/>
        </a:prstGeom>
        <a:solidFill>
          <a:schemeClr val="accent5">
            <a:hueOff val="-5719268"/>
            <a:satOff val="-7955"/>
            <a:lumOff val="-305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C35954-EA2A-4A43-A604-D6E28D58D6DD}">
      <dsp:nvSpPr>
        <dsp:cNvPr id="0" name=""/>
        <dsp:cNvSpPr/>
      </dsp:nvSpPr>
      <dsp:spPr>
        <a:xfrm>
          <a:off x="1778669" y="2231265"/>
          <a:ext cx="222602" cy="222602"/>
        </a:xfrm>
        <a:prstGeom prst="ellipse">
          <a:avLst/>
        </a:prstGeom>
        <a:solidFill>
          <a:schemeClr val="accent5">
            <a:hueOff val="-6127787"/>
            <a:satOff val="-8523"/>
            <a:lumOff val="-3268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AAB377-11E9-4A2D-A903-5302166B2D80}">
      <dsp:nvSpPr>
        <dsp:cNvPr id="0" name=""/>
        <dsp:cNvSpPr/>
      </dsp:nvSpPr>
      <dsp:spPr>
        <a:xfrm>
          <a:off x="2059148" y="1940735"/>
          <a:ext cx="508805" cy="508805"/>
        </a:xfrm>
        <a:prstGeom prst="ellipse">
          <a:avLst/>
        </a:prstGeom>
        <a:solidFill>
          <a:schemeClr val="accent5">
            <a:hueOff val="-6536306"/>
            <a:satOff val="-9092"/>
            <a:lumOff val="-3486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83C98D-E9B7-4794-BF29-67186A418400}">
      <dsp:nvSpPr>
        <dsp:cNvPr id="0" name=""/>
        <dsp:cNvSpPr/>
      </dsp:nvSpPr>
      <dsp:spPr>
        <a:xfrm>
          <a:off x="2744764" y="1780515"/>
          <a:ext cx="349803" cy="349803"/>
        </a:xfrm>
        <a:prstGeom prst="ellipse">
          <a:avLst/>
        </a:prstGeom>
        <a:solidFill>
          <a:schemeClr val="accent5">
            <a:hueOff val="-6944825"/>
            <a:satOff val="-9660"/>
            <a:lumOff val="-3704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F89D64-6B44-4CCF-AC3A-833B9F0307D8}">
      <dsp:nvSpPr>
        <dsp:cNvPr id="0" name=""/>
        <dsp:cNvSpPr/>
      </dsp:nvSpPr>
      <dsp:spPr>
        <a:xfrm>
          <a:off x="3094568" y="578081"/>
          <a:ext cx="1027324" cy="1961274"/>
        </a:xfrm>
        <a:prstGeom prst="chevron">
          <a:avLst>
            <a:gd name="adj" fmla="val 623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6AAFD7-FE21-42D2-B373-82AF96432BA7}">
      <dsp:nvSpPr>
        <dsp:cNvPr id="0" name=""/>
        <dsp:cNvSpPr/>
      </dsp:nvSpPr>
      <dsp:spPr>
        <a:xfrm>
          <a:off x="4617879" y="548085"/>
          <a:ext cx="2801793" cy="1961255"/>
        </a:xfrm>
        <a:prstGeom prst="rect">
          <a:avLst/>
        </a:prstGeom>
        <a:noFill/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b="1" kern="1200" noProof="0" dirty="0">
              <a:latin typeface="Century Gothic" panose="020B0502020202020204" pitchFamily="34" charset="0"/>
            </a:rPr>
            <a:t>Definição dos métodos de consolidação</a:t>
          </a:r>
        </a:p>
      </dsp:txBody>
      <dsp:txXfrm>
        <a:off x="4617879" y="548085"/>
        <a:ext cx="2801793" cy="1961255"/>
      </dsp:txXfrm>
    </dsp:sp>
    <dsp:sp modelId="{9C4C49C9-1A81-4E55-BB10-A725E1514F62}">
      <dsp:nvSpPr>
        <dsp:cNvPr id="0" name=""/>
        <dsp:cNvSpPr/>
      </dsp:nvSpPr>
      <dsp:spPr>
        <a:xfrm>
          <a:off x="4036773" y="2006760"/>
          <a:ext cx="3793768" cy="1727772"/>
        </a:xfrm>
        <a:prstGeom prst="rect">
          <a:avLst/>
        </a:prstGeom>
        <a:noFill/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t" anchorCtr="0">
          <a:noAutofit/>
        </a:bodyPr>
        <a:lstStyle/>
        <a:p>
          <a:pPr marL="171450" lvl="1" indent="-171450" algn="just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600" b="1" kern="1200" noProof="0" dirty="0">
              <a:latin typeface="Century Gothic" panose="020B0502020202020204" pitchFamily="34" charset="0"/>
            </a:rPr>
            <a:t>Método de Consolidação Integral:</a:t>
          </a:r>
          <a:r>
            <a:rPr lang="pt-PT" sz="1600" b="0" kern="1200" noProof="0" dirty="0">
              <a:latin typeface="Century Gothic" panose="020B0502020202020204" pitchFamily="34" charset="0"/>
            </a:rPr>
            <a:t> aplicado </a:t>
          </a:r>
          <a:r>
            <a:rPr lang="pt-BR" sz="1600" kern="1200" dirty="0">
              <a:solidFill>
                <a:srgbClr val="231E36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à</a:t>
          </a:r>
          <a:r>
            <a:rPr lang="pt-PT" sz="1600" b="0" kern="1200" noProof="0" dirty="0">
              <a:latin typeface="Century Gothic" panose="020B0502020202020204" pitchFamily="34" charset="0"/>
            </a:rPr>
            <a:t>s empresas públicas e empresas participadas maioritária ou exclusivamente detidas pelo Estado.</a:t>
          </a:r>
        </a:p>
        <a:p>
          <a:pPr marL="171450" lvl="1" indent="-171450" algn="just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600" b="1" kern="1200" noProof="0" dirty="0">
              <a:latin typeface="Century Gothic" panose="020B0502020202020204" pitchFamily="34" charset="0"/>
            </a:rPr>
            <a:t>Método de equivalência patrimonial:</a:t>
          </a:r>
          <a:r>
            <a:rPr lang="pt-PT" sz="1600" b="0" kern="1200" noProof="0" dirty="0">
              <a:latin typeface="Century Gothic" panose="020B0502020202020204" pitchFamily="34" charset="0"/>
            </a:rPr>
            <a:t> aplicado </a:t>
          </a:r>
          <a:r>
            <a:rPr lang="pt-BR" sz="1600" kern="1200" dirty="0">
              <a:solidFill>
                <a:srgbClr val="231E36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à</a:t>
          </a:r>
          <a:r>
            <a:rPr lang="pt-PT" sz="1600" b="0" kern="1200" noProof="0" dirty="0">
              <a:latin typeface="Century Gothic" panose="020B0502020202020204" pitchFamily="34" charset="0"/>
            </a:rPr>
            <a:t>s participações financeiras minoritárias, </a:t>
          </a:r>
          <a:r>
            <a:rPr lang="pt-PT" sz="1600" b="0" kern="1200" noProof="0" dirty="0" err="1">
              <a:latin typeface="Century Gothic" panose="020B0502020202020204" pitchFamily="34" charset="0"/>
            </a:rPr>
            <a:t>ex</a:t>
          </a:r>
          <a:r>
            <a:rPr lang="pt-PT" sz="1600" b="0" kern="1200" noProof="0" dirty="0">
              <a:latin typeface="Century Gothic" panose="020B0502020202020204" pitchFamily="34" charset="0"/>
            </a:rPr>
            <a:t>: TV Cabo S.A, </a:t>
          </a:r>
          <a:r>
            <a:rPr lang="pt-PT" sz="1600" b="0" kern="1200" noProof="0" dirty="0" err="1">
              <a:latin typeface="Century Gothic" panose="020B0502020202020204" pitchFamily="34" charset="0"/>
            </a:rPr>
            <a:t>Motraco</a:t>
          </a:r>
          <a:r>
            <a:rPr lang="pt-PT" sz="1600" b="0" kern="1200" noProof="0" dirty="0">
              <a:latin typeface="Century Gothic" panose="020B0502020202020204" pitchFamily="34" charset="0"/>
            </a:rPr>
            <a:t>, S.A, etc.</a:t>
          </a:r>
        </a:p>
        <a:p>
          <a:pPr marL="171450" lvl="1" indent="-171450" algn="just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600" b="1" kern="1200" noProof="0" dirty="0">
              <a:latin typeface="Century Gothic" panose="020B0502020202020204" pitchFamily="34" charset="0"/>
            </a:rPr>
            <a:t>Método de custo de aquisição</a:t>
          </a:r>
          <a:r>
            <a:rPr lang="pt-PT" sz="1600" b="0" kern="1200" noProof="0" dirty="0">
              <a:latin typeface="Century Gothic" panose="020B0502020202020204" pitchFamily="34" charset="0"/>
            </a:rPr>
            <a:t> – aplicado </a:t>
          </a:r>
          <a:r>
            <a:rPr lang="pt-BR" sz="1600" kern="1200" dirty="0">
              <a:solidFill>
                <a:srgbClr val="231E36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à</a:t>
          </a:r>
          <a:r>
            <a:rPr lang="pt-PT" sz="1600" b="0" kern="1200" noProof="0" dirty="0">
              <a:latin typeface="Century Gothic" panose="020B0502020202020204" pitchFamily="34" charset="0"/>
            </a:rPr>
            <a:t>s sociedades em que o investimento do Estado não é significativo e o Estado não detém influência significativa, </a:t>
          </a:r>
          <a:r>
            <a:rPr lang="pt-PT" sz="1600" b="0" kern="1200" noProof="0" dirty="0" err="1">
              <a:latin typeface="Century Gothic" panose="020B0502020202020204" pitchFamily="34" charset="0"/>
            </a:rPr>
            <a:t>ex</a:t>
          </a:r>
          <a:r>
            <a:rPr lang="pt-PT" sz="1600" b="0" kern="1200" noProof="0" dirty="0">
              <a:latin typeface="Century Gothic" panose="020B0502020202020204" pitchFamily="34" charset="0"/>
            </a:rPr>
            <a:t>: CDM, SA, Mozal, SA, etc.</a:t>
          </a:r>
        </a:p>
      </dsp:txBody>
      <dsp:txXfrm>
        <a:off x="4036773" y="2006760"/>
        <a:ext cx="3793768" cy="1727772"/>
      </dsp:txXfrm>
    </dsp:sp>
    <dsp:sp modelId="{9898C3E5-2BF8-4DDC-A2B0-48F92593FDD6}">
      <dsp:nvSpPr>
        <dsp:cNvPr id="0" name=""/>
        <dsp:cNvSpPr/>
      </dsp:nvSpPr>
      <dsp:spPr>
        <a:xfrm>
          <a:off x="7915660" y="547132"/>
          <a:ext cx="1027324" cy="1961274"/>
        </a:xfrm>
        <a:prstGeom prst="chevron">
          <a:avLst>
            <a:gd name="adj" fmla="val 6231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DDBF63-B1E8-45EC-B81B-C4C9341134F2}">
      <dsp:nvSpPr>
        <dsp:cNvPr id="0" name=""/>
        <dsp:cNvSpPr/>
      </dsp:nvSpPr>
      <dsp:spPr>
        <a:xfrm>
          <a:off x="9055057" y="385049"/>
          <a:ext cx="2381524" cy="2381524"/>
        </a:xfrm>
        <a:prstGeom prst="ellips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b="1" kern="1200" noProof="0" dirty="0">
              <a:latin typeface="Century Gothic" panose="020B0502020202020204" pitchFamily="34" charset="0"/>
            </a:rPr>
            <a:t>Elaboração do Relatório</a:t>
          </a:r>
        </a:p>
      </dsp:txBody>
      <dsp:txXfrm>
        <a:off x="9403823" y="733815"/>
        <a:ext cx="1683992" cy="16839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9CD6E0-D674-4D50-8819-AB32D5CFB2A6}">
      <dsp:nvSpPr>
        <dsp:cNvPr id="0" name=""/>
        <dsp:cNvSpPr/>
      </dsp:nvSpPr>
      <dsp:spPr>
        <a:xfrm>
          <a:off x="0" y="1236147"/>
          <a:ext cx="11388249" cy="1648196"/>
        </a:xfrm>
        <a:prstGeom prst="notched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65ABDE-D058-4AEE-945B-36E253BF5E1E}">
      <dsp:nvSpPr>
        <dsp:cNvPr id="0" name=""/>
        <dsp:cNvSpPr/>
      </dsp:nvSpPr>
      <dsp:spPr>
        <a:xfrm>
          <a:off x="1388" y="0"/>
          <a:ext cx="1841693" cy="1648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b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700" kern="1200" dirty="0">
              <a:latin typeface="Century Gothic" panose="020B0502020202020204" pitchFamily="34" charset="0"/>
            </a:rPr>
            <a:t> Emissão de instruções </a:t>
          </a:r>
          <a:r>
            <a:rPr lang="pt-BR" sz="1700" kern="1200" dirty="0">
              <a:solidFill>
                <a:srgbClr val="231E36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à</a:t>
          </a:r>
          <a:r>
            <a:rPr lang="pt-PT" sz="1700" kern="1200" dirty="0">
              <a:latin typeface="Century Gothic" panose="020B0502020202020204" pitchFamily="34" charset="0"/>
            </a:rPr>
            <a:t>s empresas do SEE para  procederem </a:t>
          </a:r>
          <a:r>
            <a:rPr lang="pt-BR" sz="1700" kern="1200" dirty="0">
              <a:solidFill>
                <a:srgbClr val="231E36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à</a:t>
          </a:r>
          <a:r>
            <a:rPr lang="pt-PT" sz="1700" kern="1200" dirty="0">
              <a:latin typeface="Century Gothic" panose="020B0502020202020204" pitchFamily="34" charset="0"/>
            </a:rPr>
            <a:t> consolidação primária </a:t>
          </a:r>
          <a:endParaRPr lang="pt-PT" sz="1700" b="1" kern="1200" noProof="0" dirty="0">
            <a:latin typeface="Century Gothic" panose="020B0502020202020204" pitchFamily="34" charset="0"/>
          </a:endParaRPr>
        </a:p>
      </dsp:txBody>
      <dsp:txXfrm>
        <a:off x="1388" y="0"/>
        <a:ext cx="1841693" cy="1648196"/>
      </dsp:txXfrm>
    </dsp:sp>
    <dsp:sp modelId="{8E9E124B-0E94-4535-BE08-4AE19CE3950D}">
      <dsp:nvSpPr>
        <dsp:cNvPr id="0" name=""/>
        <dsp:cNvSpPr/>
      </dsp:nvSpPr>
      <dsp:spPr>
        <a:xfrm>
          <a:off x="716210" y="1854220"/>
          <a:ext cx="412049" cy="41204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1552AA-169B-4B24-99DA-D92BE089697B}">
      <dsp:nvSpPr>
        <dsp:cNvPr id="0" name=""/>
        <dsp:cNvSpPr/>
      </dsp:nvSpPr>
      <dsp:spPr>
        <a:xfrm>
          <a:off x="1935166" y="2472294"/>
          <a:ext cx="1841693" cy="1648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700" b="0" kern="1200" dirty="0">
              <a:latin typeface="Century Gothic" panose="020B0502020202020204" pitchFamily="34" charset="0"/>
            </a:rPr>
            <a:t>Definição de pol</a:t>
          </a:r>
          <a:r>
            <a:rPr lang="pt-PT" sz="1700" kern="12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í</a:t>
          </a:r>
          <a:r>
            <a:rPr lang="pt-PT" sz="1700" b="0" kern="1200" dirty="0">
              <a:latin typeface="Century Gothic" panose="020B0502020202020204" pitchFamily="34" charset="0"/>
            </a:rPr>
            <a:t>ticas e procedimentos</a:t>
          </a:r>
          <a:endParaRPr lang="pt-PT" sz="1700" b="0" kern="1200" noProof="0" dirty="0">
            <a:latin typeface="Century Gothic" panose="020B0502020202020204" pitchFamily="34" charset="0"/>
          </a:endParaRPr>
        </a:p>
      </dsp:txBody>
      <dsp:txXfrm>
        <a:off x="1935166" y="2472294"/>
        <a:ext cx="1841693" cy="1648196"/>
      </dsp:txXfrm>
    </dsp:sp>
    <dsp:sp modelId="{4A567398-ADBE-4696-B472-B6247204BCF4}">
      <dsp:nvSpPr>
        <dsp:cNvPr id="0" name=""/>
        <dsp:cNvSpPr/>
      </dsp:nvSpPr>
      <dsp:spPr>
        <a:xfrm>
          <a:off x="2649988" y="1854220"/>
          <a:ext cx="412049" cy="412049"/>
        </a:xfrm>
        <a:prstGeom prst="ellipse">
          <a:avLst/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73BE0E-4E3A-452D-92C8-89CB1C3577A3}">
      <dsp:nvSpPr>
        <dsp:cNvPr id="0" name=""/>
        <dsp:cNvSpPr/>
      </dsp:nvSpPr>
      <dsp:spPr>
        <a:xfrm>
          <a:off x="3868944" y="0"/>
          <a:ext cx="1841693" cy="1648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b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b="0" kern="1200" noProof="0" dirty="0">
              <a:latin typeface="Century Gothic" panose="020B0502020202020204" pitchFamily="34" charset="0"/>
            </a:rPr>
            <a:t>Elaboração do Manual de Procedimentos</a:t>
          </a:r>
          <a:endParaRPr lang="pt-PT" sz="1700" b="0" kern="1200" noProof="0" dirty="0">
            <a:latin typeface="Century Gothic" panose="020B0502020202020204" pitchFamily="34" charset="0"/>
          </a:endParaRPr>
        </a:p>
      </dsp:txBody>
      <dsp:txXfrm>
        <a:off x="3868944" y="0"/>
        <a:ext cx="1841693" cy="1648196"/>
      </dsp:txXfrm>
    </dsp:sp>
    <dsp:sp modelId="{281345F3-CF9A-4065-80E1-C3C4CDE9C822}">
      <dsp:nvSpPr>
        <dsp:cNvPr id="0" name=""/>
        <dsp:cNvSpPr/>
      </dsp:nvSpPr>
      <dsp:spPr>
        <a:xfrm>
          <a:off x="4583766" y="1854220"/>
          <a:ext cx="412049" cy="412049"/>
        </a:xfrm>
        <a:prstGeom prst="ellipse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6426B1-2C84-4F84-AE9A-EEE0F850EEDA}">
      <dsp:nvSpPr>
        <dsp:cNvPr id="0" name=""/>
        <dsp:cNvSpPr/>
      </dsp:nvSpPr>
      <dsp:spPr>
        <a:xfrm>
          <a:off x="5802722" y="2472294"/>
          <a:ext cx="2086159" cy="1648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700" b="0" kern="1200" noProof="0" dirty="0">
              <a:latin typeface="Century Gothic" panose="020B0502020202020204" pitchFamily="34" charset="0"/>
            </a:rPr>
            <a:t>Preenchimento do *</a:t>
          </a:r>
          <a:r>
            <a:rPr lang="pt-PT" sz="1700" b="0" i="1" kern="1200" noProof="0" dirty="0" err="1">
              <a:latin typeface="Century Gothic" panose="020B0502020202020204" pitchFamily="34" charset="0"/>
            </a:rPr>
            <a:t>Reporting</a:t>
          </a:r>
          <a:r>
            <a:rPr lang="pt-PT" sz="1700" b="0" i="1" kern="1200" noProof="0" dirty="0">
              <a:latin typeface="Century Gothic" panose="020B0502020202020204" pitchFamily="34" charset="0"/>
            </a:rPr>
            <a:t> Package</a:t>
          </a:r>
        </a:p>
      </dsp:txBody>
      <dsp:txXfrm>
        <a:off x="5802722" y="2472294"/>
        <a:ext cx="2086159" cy="1648196"/>
      </dsp:txXfrm>
    </dsp:sp>
    <dsp:sp modelId="{77A7B89D-DA43-4659-BCEE-9AA39F67D883}">
      <dsp:nvSpPr>
        <dsp:cNvPr id="0" name=""/>
        <dsp:cNvSpPr/>
      </dsp:nvSpPr>
      <dsp:spPr>
        <a:xfrm>
          <a:off x="6639777" y="1854220"/>
          <a:ext cx="412049" cy="412049"/>
        </a:xfrm>
        <a:prstGeom prst="ellipse">
          <a:avLst/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3B29AB-DE27-43FA-B905-336D0D180666}">
      <dsp:nvSpPr>
        <dsp:cNvPr id="0" name=""/>
        <dsp:cNvSpPr/>
      </dsp:nvSpPr>
      <dsp:spPr>
        <a:xfrm>
          <a:off x="7980966" y="0"/>
          <a:ext cx="2267069" cy="1648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b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700" b="0" kern="1200" noProof="0" dirty="0">
              <a:latin typeface="Century Gothic" panose="020B0502020202020204" pitchFamily="34" charset="0"/>
            </a:rPr>
            <a:t>Elaboração dos Relatórios (2020,2021 e 2022)</a:t>
          </a:r>
        </a:p>
      </dsp:txBody>
      <dsp:txXfrm>
        <a:off x="7980966" y="0"/>
        <a:ext cx="2267069" cy="1648196"/>
      </dsp:txXfrm>
    </dsp:sp>
    <dsp:sp modelId="{DDDFB926-999D-49EF-8C46-AC40846D5E25}">
      <dsp:nvSpPr>
        <dsp:cNvPr id="0" name=""/>
        <dsp:cNvSpPr/>
      </dsp:nvSpPr>
      <dsp:spPr>
        <a:xfrm>
          <a:off x="8908476" y="1854220"/>
          <a:ext cx="412049" cy="412049"/>
        </a:xfrm>
        <a:prstGeom prst="ellips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ECF5FD-7B8C-49DF-9C7B-F9A2792A068D}">
      <dsp:nvSpPr>
        <dsp:cNvPr id="0" name=""/>
        <dsp:cNvSpPr/>
      </dsp:nvSpPr>
      <dsp:spPr>
        <a:xfrm>
          <a:off x="0" y="706"/>
          <a:ext cx="11575047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143FF6E-8D6B-4D06-A030-0BE15C0CC727}">
      <dsp:nvSpPr>
        <dsp:cNvPr id="0" name=""/>
        <dsp:cNvSpPr/>
      </dsp:nvSpPr>
      <dsp:spPr>
        <a:xfrm>
          <a:off x="0" y="706"/>
          <a:ext cx="11575047" cy="826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just" defTabSz="800100" rtl="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pt-PT" sz="1800" kern="1200" dirty="0">
              <a:solidFill>
                <a:schemeClr val="tx1"/>
              </a:solidFill>
              <a:latin typeface="Century Gothic" panose="020B0502020202020204" pitchFamily="34" charset="0"/>
            </a:rPr>
            <a:t>Prosseguir com o processo de reestruturação das empresas do sector com vista a sua viabilização e rentabilização;</a:t>
          </a:r>
          <a:endParaRPr lang="en-GB" sz="1800" kern="1200" dirty="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sp:txBody>
      <dsp:txXfrm>
        <a:off x="0" y="706"/>
        <a:ext cx="11575047" cy="826064"/>
      </dsp:txXfrm>
    </dsp:sp>
    <dsp:sp modelId="{F5D5AC49-BC24-43B1-A8A4-B386BA4F2213}">
      <dsp:nvSpPr>
        <dsp:cNvPr id="0" name=""/>
        <dsp:cNvSpPr/>
      </dsp:nvSpPr>
      <dsp:spPr>
        <a:xfrm>
          <a:off x="0" y="826770"/>
          <a:ext cx="11575047" cy="0"/>
        </a:xfrm>
        <a:prstGeom prst="line">
          <a:avLst/>
        </a:prstGeom>
        <a:gradFill rotWithShape="0">
          <a:gsLst>
            <a:gs pos="0">
              <a:schemeClr val="accent5">
                <a:hueOff val="-1225557"/>
                <a:satOff val="-1705"/>
                <a:lumOff val="-65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1225557"/>
                <a:satOff val="-1705"/>
                <a:lumOff val="-65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1225557"/>
                <a:satOff val="-1705"/>
                <a:lumOff val="-65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1225557"/>
              <a:satOff val="-1705"/>
              <a:lumOff val="-65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C7E36A4-9AF4-48E5-8DDA-B119EF66E710}">
      <dsp:nvSpPr>
        <dsp:cNvPr id="0" name=""/>
        <dsp:cNvSpPr/>
      </dsp:nvSpPr>
      <dsp:spPr>
        <a:xfrm>
          <a:off x="0" y="826770"/>
          <a:ext cx="11575047" cy="826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dirty="0">
              <a:solidFill>
                <a:schemeClr val="tx1"/>
              </a:solidFill>
              <a:latin typeface="Century Gothic" panose="020B0502020202020204" pitchFamily="34" charset="0"/>
            </a:rPr>
            <a:t>Continuar com a consolidação dos mecanismos de supervisão e controlo das empresas, em particular no que se refere à prestação de contas e automatização dos processos;</a:t>
          </a:r>
        </a:p>
      </dsp:txBody>
      <dsp:txXfrm>
        <a:off x="0" y="826770"/>
        <a:ext cx="11575047" cy="826064"/>
      </dsp:txXfrm>
    </dsp:sp>
    <dsp:sp modelId="{CB78F672-DE59-43A1-B744-B4050F043A55}">
      <dsp:nvSpPr>
        <dsp:cNvPr id="0" name=""/>
        <dsp:cNvSpPr/>
      </dsp:nvSpPr>
      <dsp:spPr>
        <a:xfrm>
          <a:off x="0" y="1652834"/>
          <a:ext cx="11575047" cy="0"/>
        </a:xfrm>
        <a:prstGeom prst="line">
          <a:avLst/>
        </a:prstGeom>
        <a:gradFill rotWithShape="0">
          <a:gsLst>
            <a:gs pos="0">
              <a:schemeClr val="accent5">
                <a:hueOff val="-2451115"/>
                <a:satOff val="-3409"/>
                <a:lumOff val="-130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2451115"/>
                <a:satOff val="-3409"/>
                <a:lumOff val="-130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2451115"/>
                <a:satOff val="-3409"/>
                <a:lumOff val="-130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2451115"/>
              <a:satOff val="-3409"/>
              <a:lumOff val="-130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848B4B9-2A3E-453D-A9C5-FEF7D2A327A1}">
      <dsp:nvSpPr>
        <dsp:cNvPr id="0" name=""/>
        <dsp:cNvSpPr/>
      </dsp:nvSpPr>
      <dsp:spPr>
        <a:xfrm>
          <a:off x="0" y="1652834"/>
          <a:ext cx="11575047" cy="826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dirty="0">
              <a:solidFill>
                <a:schemeClr val="tx1"/>
              </a:solidFill>
              <a:latin typeface="Century Gothic" panose="020B0502020202020204" pitchFamily="34" charset="0"/>
            </a:rPr>
            <a:t>Prosseguir com  a implementação de medidas visando a redução do risco fiscal;</a:t>
          </a:r>
        </a:p>
      </dsp:txBody>
      <dsp:txXfrm>
        <a:off x="0" y="1652834"/>
        <a:ext cx="11575047" cy="826064"/>
      </dsp:txXfrm>
    </dsp:sp>
    <dsp:sp modelId="{FF427CAC-DCE2-4A56-9692-2CC1B24B1E94}">
      <dsp:nvSpPr>
        <dsp:cNvPr id="0" name=""/>
        <dsp:cNvSpPr/>
      </dsp:nvSpPr>
      <dsp:spPr>
        <a:xfrm>
          <a:off x="0" y="2478898"/>
          <a:ext cx="11575047" cy="0"/>
        </a:xfrm>
        <a:prstGeom prst="line">
          <a:avLst/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842BE36-1370-4A6C-ADFF-DAA0C8701685}">
      <dsp:nvSpPr>
        <dsp:cNvPr id="0" name=""/>
        <dsp:cNvSpPr/>
      </dsp:nvSpPr>
      <dsp:spPr>
        <a:xfrm>
          <a:off x="0" y="2478898"/>
          <a:ext cx="11575047" cy="826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dirty="0">
              <a:solidFill>
                <a:schemeClr val="tx1"/>
              </a:solidFill>
              <a:latin typeface="Century Gothic" panose="020B0502020202020204" pitchFamily="34" charset="0"/>
            </a:rPr>
            <a:t>Aumentar a arrecadação de receitas para o Tesouro Público;</a:t>
          </a:r>
        </a:p>
      </dsp:txBody>
      <dsp:txXfrm>
        <a:off x="0" y="2478898"/>
        <a:ext cx="11575047" cy="826064"/>
      </dsp:txXfrm>
    </dsp:sp>
    <dsp:sp modelId="{CAAE92D7-E0FF-4EB0-9900-10F68BC1D501}">
      <dsp:nvSpPr>
        <dsp:cNvPr id="0" name=""/>
        <dsp:cNvSpPr/>
      </dsp:nvSpPr>
      <dsp:spPr>
        <a:xfrm>
          <a:off x="0" y="3304963"/>
          <a:ext cx="11575047" cy="0"/>
        </a:xfrm>
        <a:prstGeom prst="line">
          <a:avLst/>
        </a:prstGeom>
        <a:gradFill rotWithShape="0">
          <a:gsLst>
            <a:gs pos="0">
              <a:schemeClr val="accent5">
                <a:hueOff val="-4902230"/>
                <a:satOff val="-6819"/>
                <a:lumOff val="-261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4902230"/>
                <a:satOff val="-6819"/>
                <a:lumOff val="-261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4902230"/>
                <a:satOff val="-6819"/>
                <a:lumOff val="-261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4902230"/>
              <a:satOff val="-6819"/>
              <a:lumOff val="-261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B4284F6-D93B-4FE1-B764-B40F7147C0F4}">
      <dsp:nvSpPr>
        <dsp:cNvPr id="0" name=""/>
        <dsp:cNvSpPr/>
      </dsp:nvSpPr>
      <dsp:spPr>
        <a:xfrm>
          <a:off x="0" y="3304963"/>
          <a:ext cx="11575047" cy="826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dirty="0">
              <a:solidFill>
                <a:schemeClr val="tx1"/>
              </a:solidFill>
              <a:latin typeface="Century Gothic" panose="020B0502020202020204" pitchFamily="34" charset="0"/>
            </a:rPr>
            <a:t>Garantir o rigor e a gestão transparente das empresas do SEE;</a:t>
          </a:r>
        </a:p>
      </dsp:txBody>
      <dsp:txXfrm>
        <a:off x="0" y="3304963"/>
        <a:ext cx="11575047" cy="826064"/>
      </dsp:txXfrm>
    </dsp:sp>
    <dsp:sp modelId="{7F5EDC94-C640-43CF-9CCF-CE18C4349FDA}">
      <dsp:nvSpPr>
        <dsp:cNvPr id="0" name=""/>
        <dsp:cNvSpPr/>
      </dsp:nvSpPr>
      <dsp:spPr>
        <a:xfrm>
          <a:off x="0" y="4131027"/>
          <a:ext cx="11575047" cy="0"/>
        </a:xfrm>
        <a:prstGeom prst="line">
          <a:avLst/>
        </a:prstGeom>
        <a:gradFill rotWithShape="0">
          <a:gsLst>
            <a:gs pos="0">
              <a:schemeClr val="accent5">
                <a:hueOff val="-6127787"/>
                <a:satOff val="-8523"/>
                <a:lumOff val="-326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6127787"/>
                <a:satOff val="-8523"/>
                <a:lumOff val="-326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6127787"/>
                <a:satOff val="-8523"/>
                <a:lumOff val="-326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6127787"/>
              <a:satOff val="-8523"/>
              <a:lumOff val="-326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137A01D-6B5C-4EC6-BBB2-6267D50291D7}">
      <dsp:nvSpPr>
        <dsp:cNvPr id="0" name=""/>
        <dsp:cNvSpPr/>
      </dsp:nvSpPr>
      <dsp:spPr>
        <a:xfrm>
          <a:off x="0" y="4131027"/>
          <a:ext cx="11575047" cy="826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dirty="0">
              <a:solidFill>
                <a:schemeClr val="tx1"/>
              </a:solidFill>
              <a:latin typeface="Century Gothic" panose="020B0502020202020204" pitchFamily="34" charset="0"/>
            </a:rPr>
            <a:t>Monitorar e avaliar a implementação dos Contratos-Programa; e</a:t>
          </a:r>
        </a:p>
      </dsp:txBody>
      <dsp:txXfrm>
        <a:off x="0" y="4131027"/>
        <a:ext cx="11575047" cy="826064"/>
      </dsp:txXfrm>
    </dsp:sp>
    <dsp:sp modelId="{3A69F240-19A3-4223-BB52-FC5BBC2D8566}">
      <dsp:nvSpPr>
        <dsp:cNvPr id="0" name=""/>
        <dsp:cNvSpPr/>
      </dsp:nvSpPr>
      <dsp:spPr>
        <a:xfrm>
          <a:off x="0" y="4957091"/>
          <a:ext cx="11575047" cy="0"/>
        </a:xfrm>
        <a:prstGeom prst="line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B563DD2-C99E-4AC3-A2E2-D9D7FF503C11}">
      <dsp:nvSpPr>
        <dsp:cNvPr id="0" name=""/>
        <dsp:cNvSpPr/>
      </dsp:nvSpPr>
      <dsp:spPr>
        <a:xfrm>
          <a:off x="0" y="4957091"/>
          <a:ext cx="11575047" cy="826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>
              <a:solidFill>
                <a:schemeClr val="tx1"/>
              </a:solidFill>
              <a:latin typeface="Century Gothic" panose="020B0502020202020204" pitchFamily="34" charset="0"/>
            </a:rPr>
            <a:t>Continuar </a:t>
          </a:r>
          <a:r>
            <a:rPr lang="pt-PT" sz="1800" kern="1200" dirty="0">
              <a:solidFill>
                <a:schemeClr val="tx1"/>
              </a:solidFill>
              <a:latin typeface="Century Gothic" panose="020B0502020202020204" pitchFamily="34" charset="0"/>
            </a:rPr>
            <a:t>com a Monitoria dos limites de endividamento nas empresas do SEE.</a:t>
          </a:r>
        </a:p>
      </dsp:txBody>
      <dsp:txXfrm>
        <a:off x="0" y="4957091"/>
        <a:ext cx="11575047" cy="8260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403E2C1C-522C-46AB-B138-2FE26B204708}" type="datetimeFigureOut">
              <a:rPr lang="en-US" smtClean="0"/>
              <a:t>5/22/25</a:t>
            </a:fld>
            <a:endParaRPr lang="en-US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8182" y="4473892"/>
            <a:ext cx="5505450" cy="3660458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631C0441-E1E3-4393-8CDD-CD5F0774AE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803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47D868-4B98-4C57-98A7-BFF228A63985}" type="slidenum">
              <a:rPr lang="pt-PT" smtClean="0">
                <a:solidFill>
                  <a:prstClr val="black"/>
                </a:solidFill>
              </a:rPr>
              <a:pPr/>
              <a:t>2</a:t>
            </a:fld>
            <a:endParaRPr lang="pt-P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959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1C0441-E1E3-4393-8CDD-CD5F0774AE9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9554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1C0441-E1E3-4393-8CDD-CD5F0774AE9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268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do subtítulo do Modelo Global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4A0E-6CE5-4D4A-A6E2-387845F33F2F}" type="datetimeFigureOut">
              <a:rPr lang="en-US" smtClean="0"/>
              <a:t>5/22/25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3602-77F7-428F-B82E-659BD22204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4A0E-6CE5-4D4A-A6E2-387845F33F2F}" type="datetimeFigureOut">
              <a:rPr lang="en-US" smtClean="0"/>
              <a:t>5/22/25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3602-77F7-428F-B82E-659BD22204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957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4A0E-6CE5-4D4A-A6E2-387845F33F2F}" type="datetimeFigureOut">
              <a:rPr lang="en-US" smtClean="0"/>
              <a:t>5/22/25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3602-77F7-428F-B82E-659BD22204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979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40BDC-CA57-4657-B982-DE854F5C3BDE}" type="datetime1">
              <a:rPr lang="en-US" smtClean="0">
                <a:solidFill>
                  <a:srgbClr val="146194">
                    <a:lumMod val="50000"/>
                  </a:srgbClr>
                </a:solidFill>
              </a:rPr>
              <a:t>5/22/25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‹nº›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90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4A0E-6CE5-4D4A-A6E2-387845F33F2F}" type="datetimeFigureOut">
              <a:rPr lang="en-US" smtClean="0"/>
              <a:t>5/22/25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3602-77F7-428F-B82E-659BD22204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892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4A0E-6CE5-4D4A-A6E2-387845F33F2F}" type="datetimeFigureOut">
              <a:rPr lang="en-US" smtClean="0"/>
              <a:t>5/22/25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3602-77F7-428F-B82E-659BD22204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844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4A0E-6CE5-4D4A-A6E2-387845F33F2F}" type="datetimeFigureOut">
              <a:rPr lang="en-US" smtClean="0"/>
              <a:t>5/22/25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3602-77F7-428F-B82E-659BD22204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562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4A0E-6CE5-4D4A-A6E2-387845F33F2F}" type="datetimeFigureOut">
              <a:rPr lang="en-US" smtClean="0"/>
              <a:t>5/22/25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3602-77F7-428F-B82E-659BD22204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0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4A0E-6CE5-4D4A-A6E2-387845F33F2F}" type="datetimeFigureOut">
              <a:rPr lang="en-US" smtClean="0"/>
              <a:t>5/22/25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3602-77F7-428F-B82E-659BD22204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42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4A0E-6CE5-4D4A-A6E2-387845F33F2F}" type="datetimeFigureOut">
              <a:rPr lang="en-US" smtClean="0"/>
              <a:t>5/22/25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3602-77F7-428F-B82E-659BD22204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7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4A0E-6CE5-4D4A-A6E2-387845F33F2F}" type="datetimeFigureOut">
              <a:rPr lang="en-US" smtClean="0"/>
              <a:t>5/22/25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3602-77F7-428F-B82E-659BD22204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363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4A0E-6CE5-4D4A-A6E2-387845F33F2F}" type="datetimeFigureOut">
              <a:rPr lang="en-US" smtClean="0"/>
              <a:t>5/22/25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3602-77F7-428F-B82E-659BD22204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309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64A0E-6CE5-4D4A-A6E2-387845F33F2F}" type="datetimeFigureOut">
              <a:rPr lang="en-US" smtClean="0"/>
              <a:t>5/22/25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F3602-77F7-428F-B82E-659BD22204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50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489200"/>
            <a:ext cx="12192000" cy="1676399"/>
          </a:xfr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pt-PT" sz="3200" b="1" dirty="0">
                <a:effectLst/>
                <a:latin typeface="Century Gothic" panose="020B0502020202020204" pitchFamily="34" charset="0"/>
                <a:cs typeface="Times New Roman" panose="02020603050405020304" pitchFamily="18" charset="0"/>
              </a:rPr>
              <a:t>SECTOR EMPRESARIAL DO ESTADO </a:t>
            </a:r>
            <a:r>
              <a:rPr lang="pt-PT" sz="32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EM NÚMEROS</a:t>
            </a:r>
            <a:br>
              <a:rPr lang="pt-PT" sz="3200" b="1" dirty="0">
                <a:effectLst/>
                <a:latin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pt-PT" sz="32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2020 - </a:t>
            </a:r>
            <a:r>
              <a:rPr lang="pt-PT" sz="3200" b="1" dirty="0">
                <a:effectLst/>
                <a:latin typeface="Century Gothic" panose="020B0502020202020204" pitchFamily="34" charset="0"/>
                <a:cs typeface="Times New Roman" panose="02020603050405020304" pitchFamily="18" charset="0"/>
              </a:rPr>
              <a:t>2022</a:t>
            </a:r>
            <a:endParaRPr lang="pt-PT" sz="5400" dirty="0">
              <a:effectLst/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023426" y="5873680"/>
            <a:ext cx="6400800" cy="453081"/>
          </a:xfrm>
        </p:spPr>
        <p:txBody>
          <a:bodyPr/>
          <a:lstStyle/>
          <a:p>
            <a:pPr algn="ctr"/>
            <a:r>
              <a:rPr lang="pt-PT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Maputo, Agosto de 2024</a:t>
            </a:r>
          </a:p>
        </p:txBody>
      </p:sp>
      <p:pic>
        <p:nvPicPr>
          <p:cNvPr id="8" name="Picture 7" descr="IGEPE - Logo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174" y="379761"/>
            <a:ext cx="2763652" cy="100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80199606"/>
      </p:ext>
    </p:extLst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707" y="99562"/>
            <a:ext cx="11775988" cy="505631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pt-PT" sz="28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4. </a:t>
            </a:r>
            <a:r>
              <a:rPr lang="pt-BR" sz="28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Contribuição para a Economia</a:t>
            </a:r>
            <a:endParaRPr lang="pt-PT" sz="2800" b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73655" y="6372225"/>
            <a:ext cx="418345" cy="485775"/>
          </a:xfrm>
        </p:spPr>
        <p:txBody>
          <a:bodyPr/>
          <a:lstStyle/>
          <a:p>
            <a:fld id="{D57F1E4F-1CFF-5643-939E-217C01CDF565}" type="slidenum">
              <a:rPr lang="en-US" smtClean="0">
                <a:solidFill>
                  <a:schemeClr val="tx1"/>
                </a:solidFill>
              </a:rPr>
              <a:pPr/>
              <a:t>10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etângulo 35"/>
          <p:cNvSpPr/>
          <p:nvPr/>
        </p:nvSpPr>
        <p:spPr>
          <a:xfrm>
            <a:off x="10061454" y="739627"/>
            <a:ext cx="986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95979"/>
            <a:r>
              <a:rPr lang="pt-PT" sz="2800" b="1" dirty="0">
                <a:solidFill>
                  <a:srgbClr val="052F6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/>
              </a:rPr>
              <a:t>2022</a:t>
            </a:r>
          </a:p>
        </p:txBody>
      </p:sp>
      <p:sp>
        <p:nvSpPr>
          <p:cNvPr id="37" name="Text Box 2"/>
          <p:cNvSpPr txBox="1">
            <a:spLocks noChangeArrowheads="1"/>
          </p:cNvSpPr>
          <p:nvPr/>
        </p:nvSpPr>
        <p:spPr bwMode="auto">
          <a:xfrm>
            <a:off x="147707" y="1355252"/>
            <a:ext cx="11775988" cy="510778"/>
          </a:xfrm>
          <a:prstGeom prst="roundRect">
            <a:avLst/>
          </a:prstGeom>
          <a:solidFill>
            <a:srgbClr val="052F61"/>
          </a:solidFill>
          <a:ln w="15875" cap="rnd" cmpd="sng" algn="ctr">
            <a:solidFill>
              <a:srgbClr val="052F61">
                <a:shade val="50000"/>
                <a:hueMod val="94000"/>
              </a:srgbClr>
            </a:solidFill>
            <a:prstDash val="solid"/>
            <a:headEnd/>
            <a:tailEnd/>
          </a:ln>
          <a:effectLst/>
        </p:spPr>
        <p:txBody>
          <a:bodyPr rot="0" vert="horz" wrap="square" lIns="91440" tIns="45720" rIns="91440" bIns="45720" anchor="ctr" anchorCtr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ndara" panose="020E0502030303020204" pitchFamily="34" charset="0"/>
                <a:ea typeface="Times New Roman" panose="02020603050405020304" pitchFamily="18" charset="0"/>
                <a:cs typeface="+mn-cs"/>
              </a:rPr>
              <a:t>Investimento</a:t>
            </a:r>
            <a:endParaRPr kumimoji="0" lang="pt-PT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5" name="Retângulo 44"/>
          <p:cNvSpPr/>
          <p:nvPr/>
        </p:nvSpPr>
        <p:spPr>
          <a:xfrm>
            <a:off x="1219442" y="739627"/>
            <a:ext cx="986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95979"/>
            <a:r>
              <a:rPr lang="pt-PT" sz="2800" b="1" dirty="0">
                <a:solidFill>
                  <a:srgbClr val="146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/>
              </a:rPr>
              <a:t>2020</a:t>
            </a:r>
          </a:p>
        </p:txBody>
      </p:sp>
      <p:sp>
        <p:nvSpPr>
          <p:cNvPr id="46" name="Retângulo 45"/>
          <p:cNvSpPr/>
          <p:nvPr/>
        </p:nvSpPr>
        <p:spPr>
          <a:xfrm>
            <a:off x="5542617" y="739627"/>
            <a:ext cx="986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95979"/>
            <a:r>
              <a:rPr lang="pt-PT" sz="2800" b="1" dirty="0">
                <a:solidFill>
                  <a:srgbClr val="14619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/>
              </a:rPr>
              <a:t>2021</a:t>
            </a:r>
          </a:p>
        </p:txBody>
      </p:sp>
      <p:sp>
        <p:nvSpPr>
          <p:cNvPr id="78" name="Freeform 62"/>
          <p:cNvSpPr/>
          <p:nvPr/>
        </p:nvSpPr>
        <p:spPr>
          <a:xfrm>
            <a:off x="8489305" y="2291112"/>
            <a:ext cx="3493522" cy="3702863"/>
          </a:xfrm>
          <a:custGeom>
            <a:avLst/>
            <a:gdLst>
              <a:gd name="connsiteX0" fmla="*/ 0 w 1994682"/>
              <a:gd name="connsiteY0" fmla="*/ 892857 h 1785713"/>
              <a:gd name="connsiteX1" fmla="*/ 997341 w 1994682"/>
              <a:gd name="connsiteY1" fmla="*/ 0 h 1785713"/>
              <a:gd name="connsiteX2" fmla="*/ 1994682 w 1994682"/>
              <a:gd name="connsiteY2" fmla="*/ 892857 h 1785713"/>
              <a:gd name="connsiteX3" fmla="*/ 997341 w 1994682"/>
              <a:gd name="connsiteY3" fmla="*/ 1785714 h 1785713"/>
              <a:gd name="connsiteX4" fmla="*/ 0 w 1994682"/>
              <a:gd name="connsiteY4" fmla="*/ 892857 h 1785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4682" h="1785713">
                <a:moveTo>
                  <a:pt x="0" y="892857"/>
                </a:moveTo>
                <a:cubicBezTo>
                  <a:pt x="0" y="399746"/>
                  <a:pt x="446525" y="0"/>
                  <a:pt x="997341" y="0"/>
                </a:cubicBezTo>
                <a:cubicBezTo>
                  <a:pt x="1548157" y="0"/>
                  <a:pt x="1994682" y="399746"/>
                  <a:pt x="1994682" y="892857"/>
                </a:cubicBezTo>
                <a:cubicBezTo>
                  <a:pt x="1994682" y="1385968"/>
                  <a:pt x="1548157" y="1785714"/>
                  <a:pt x="997341" y="1785714"/>
                </a:cubicBezTo>
                <a:cubicBezTo>
                  <a:pt x="446525" y="1785714"/>
                  <a:pt x="0" y="1385968"/>
                  <a:pt x="0" y="892857"/>
                </a:cubicBezTo>
                <a:close/>
              </a:path>
            </a:pathLst>
          </a:custGeom>
          <a:solidFill>
            <a:srgbClr val="2F4B83">
              <a:lumMod val="50000"/>
            </a:srgbClr>
          </a:solidFill>
          <a:ln w="381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 spcFirstLastPara="0" vert="horz" wrap="square" lIns="313704" tIns="283102" rIns="313704" bIns="283102" numCol="1" spcCol="127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  <a:cs typeface="+mn-cs"/>
              </a:rPr>
              <a:t>33,38 </a:t>
            </a:r>
            <a:endParaRPr kumimoji="0" lang="pt-PT" sz="2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  <a:cs typeface="+mn-cs"/>
              </a:rPr>
              <a:t>MMMT</a:t>
            </a:r>
            <a:endParaRPr kumimoji="0" lang="pt-PT" sz="2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FF99FF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  <a:cs typeface="+mn-cs"/>
              </a:rPr>
              <a:t>[523,00 MUS$]</a:t>
            </a:r>
            <a:endParaRPr kumimoji="0" lang="pt-PT" sz="2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lvl="0" algn="ctr" defTabSz="914400">
              <a:lnSpc>
                <a:spcPct val="90000"/>
              </a:lnSpc>
              <a:defRPr/>
            </a:pPr>
            <a:r>
              <a:rPr kumimoji="0" lang="pt-PT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</a:rPr>
              <a:t>21,6%</a:t>
            </a:r>
            <a:r>
              <a:rPr lang="pt-PT" sz="3200" b="1" dirty="0">
                <a:solidFill>
                  <a:srgbClr val="FFFF00"/>
                </a:solidFill>
                <a:latin typeface="MS Mincho"/>
                <a:ea typeface="Times New Roman" panose="02020603050405020304" pitchFamily="18" charset="0"/>
                <a:cs typeface="Arial" panose="020B0604020202020204" pitchFamily="34" charset="0"/>
              </a:rPr>
              <a:t> ↓</a:t>
            </a:r>
            <a:endParaRPr kumimoji="0" lang="pt-PT" sz="2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algn="ctr" defTabSz="914400">
              <a:lnSpc>
                <a:spcPct val="90000"/>
              </a:lnSpc>
            </a:pPr>
            <a:r>
              <a:rPr lang="en-GB" sz="1600" b="1" dirty="0">
                <a:solidFill>
                  <a:srgbClr val="00B0F0"/>
                </a:solidFill>
                <a:latin typeface="Bookman Old Style" panose="02050604050505020204" pitchFamily="18" charset="0"/>
                <a:ea typeface="MS Mincho"/>
                <a:cs typeface="Times New Roman" panose="02020603050405020304" pitchFamily="18" charset="0"/>
              </a:rPr>
              <a:t>2% do PIB</a:t>
            </a:r>
            <a:r>
              <a:rPr kumimoji="0" lang="pt-PT" sz="1600" b="0" i="0" u="none" strike="noStrike" kern="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kumimoji="0" lang="pt-PT" sz="2800" b="0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9" name="Freeform 62"/>
          <p:cNvSpPr/>
          <p:nvPr/>
        </p:nvSpPr>
        <p:spPr>
          <a:xfrm>
            <a:off x="4427475" y="2291112"/>
            <a:ext cx="3527957" cy="3702863"/>
          </a:xfrm>
          <a:custGeom>
            <a:avLst/>
            <a:gdLst>
              <a:gd name="connsiteX0" fmla="*/ 0 w 1994682"/>
              <a:gd name="connsiteY0" fmla="*/ 892857 h 1785713"/>
              <a:gd name="connsiteX1" fmla="*/ 997341 w 1994682"/>
              <a:gd name="connsiteY1" fmla="*/ 0 h 1785713"/>
              <a:gd name="connsiteX2" fmla="*/ 1994682 w 1994682"/>
              <a:gd name="connsiteY2" fmla="*/ 892857 h 1785713"/>
              <a:gd name="connsiteX3" fmla="*/ 997341 w 1994682"/>
              <a:gd name="connsiteY3" fmla="*/ 1785714 h 1785713"/>
              <a:gd name="connsiteX4" fmla="*/ 0 w 1994682"/>
              <a:gd name="connsiteY4" fmla="*/ 892857 h 1785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4682" h="1785713">
                <a:moveTo>
                  <a:pt x="0" y="892857"/>
                </a:moveTo>
                <a:cubicBezTo>
                  <a:pt x="0" y="399746"/>
                  <a:pt x="446525" y="0"/>
                  <a:pt x="997341" y="0"/>
                </a:cubicBezTo>
                <a:cubicBezTo>
                  <a:pt x="1548157" y="0"/>
                  <a:pt x="1994682" y="399746"/>
                  <a:pt x="1994682" y="892857"/>
                </a:cubicBezTo>
                <a:cubicBezTo>
                  <a:pt x="1994682" y="1385968"/>
                  <a:pt x="1548157" y="1785714"/>
                  <a:pt x="997341" y="1785714"/>
                </a:cubicBezTo>
                <a:cubicBezTo>
                  <a:pt x="446525" y="1785714"/>
                  <a:pt x="0" y="1385968"/>
                  <a:pt x="0" y="892857"/>
                </a:cubicBezTo>
                <a:close/>
              </a:path>
            </a:pathLst>
          </a:custGeom>
          <a:solidFill>
            <a:srgbClr val="2F4B83">
              <a:lumMod val="50000"/>
            </a:srgbClr>
          </a:solidFill>
          <a:ln w="381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 spcFirstLastPara="0" vert="horz" wrap="square" lIns="313704" tIns="283102" rIns="313704" bIns="283102" numCol="1" spcCol="127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  <a:cs typeface="+mn-cs"/>
              </a:rPr>
              <a:t>42,63 </a:t>
            </a:r>
            <a:endParaRPr kumimoji="0" lang="pt-PT" sz="2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  <a:cs typeface="+mn-cs"/>
              </a:rPr>
              <a:t>MMMT</a:t>
            </a:r>
            <a:endParaRPr kumimoji="0" lang="pt-PT" sz="2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FF99FF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  <a:cs typeface="+mn-cs"/>
              </a:rPr>
              <a:t>[667,89 MUS$]</a:t>
            </a:r>
            <a:endParaRPr kumimoji="0" lang="pt-PT" sz="2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</a:rPr>
              <a:t>73,3%</a:t>
            </a:r>
            <a:r>
              <a:rPr kumimoji="0" lang="pt-PT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MS Mincho"/>
                <a:ea typeface="Times New Roman" panose="02020603050405020304" pitchFamily="18" charset="0"/>
                <a:cs typeface="Times New Roman" panose="02020603050405020304" pitchFamily="18" charset="0"/>
              </a:rPr>
              <a:t>↑</a:t>
            </a:r>
            <a:endParaRPr kumimoji="0" lang="pt-PT" sz="2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algn="ctr" defTabSz="914400">
              <a:lnSpc>
                <a:spcPct val="90000"/>
              </a:lnSpc>
            </a:pPr>
            <a:r>
              <a:rPr lang="en-GB" sz="1600" b="1" dirty="0">
                <a:solidFill>
                  <a:srgbClr val="00B0F0"/>
                </a:solidFill>
                <a:latin typeface="Bookman Old Style" panose="02050604050505020204" pitchFamily="18" charset="0"/>
                <a:ea typeface="MS Mincho"/>
                <a:cs typeface="Times New Roman" panose="02020603050405020304" pitchFamily="18" charset="0"/>
              </a:rPr>
              <a:t>4% do PIB</a:t>
            </a:r>
            <a:r>
              <a:rPr kumimoji="0" lang="pt-PT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kumimoji="0" lang="pt-PT" sz="2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84" name="Freeform 62"/>
          <p:cNvSpPr/>
          <p:nvPr/>
        </p:nvSpPr>
        <p:spPr>
          <a:xfrm>
            <a:off x="365645" y="2291112"/>
            <a:ext cx="3527957" cy="3702863"/>
          </a:xfrm>
          <a:custGeom>
            <a:avLst/>
            <a:gdLst>
              <a:gd name="connsiteX0" fmla="*/ 0 w 1994682"/>
              <a:gd name="connsiteY0" fmla="*/ 892857 h 1785713"/>
              <a:gd name="connsiteX1" fmla="*/ 997341 w 1994682"/>
              <a:gd name="connsiteY1" fmla="*/ 0 h 1785713"/>
              <a:gd name="connsiteX2" fmla="*/ 1994682 w 1994682"/>
              <a:gd name="connsiteY2" fmla="*/ 892857 h 1785713"/>
              <a:gd name="connsiteX3" fmla="*/ 997341 w 1994682"/>
              <a:gd name="connsiteY3" fmla="*/ 1785714 h 1785713"/>
              <a:gd name="connsiteX4" fmla="*/ 0 w 1994682"/>
              <a:gd name="connsiteY4" fmla="*/ 892857 h 1785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4682" h="1785713">
                <a:moveTo>
                  <a:pt x="0" y="892857"/>
                </a:moveTo>
                <a:cubicBezTo>
                  <a:pt x="0" y="399746"/>
                  <a:pt x="446525" y="0"/>
                  <a:pt x="997341" y="0"/>
                </a:cubicBezTo>
                <a:cubicBezTo>
                  <a:pt x="1548157" y="0"/>
                  <a:pt x="1994682" y="399746"/>
                  <a:pt x="1994682" y="892857"/>
                </a:cubicBezTo>
                <a:cubicBezTo>
                  <a:pt x="1994682" y="1385968"/>
                  <a:pt x="1548157" y="1785714"/>
                  <a:pt x="997341" y="1785714"/>
                </a:cubicBezTo>
                <a:cubicBezTo>
                  <a:pt x="446525" y="1785714"/>
                  <a:pt x="0" y="1385968"/>
                  <a:pt x="0" y="892857"/>
                </a:cubicBezTo>
                <a:close/>
              </a:path>
            </a:pathLst>
          </a:custGeom>
          <a:solidFill>
            <a:srgbClr val="2F4B83">
              <a:lumMod val="50000"/>
            </a:srgbClr>
          </a:solidFill>
          <a:ln w="381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 spcFirstLastPara="0" vert="horz" wrap="square" lIns="313704" tIns="283102" rIns="313704" bIns="283102" numCol="1" spcCol="127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  <a:cs typeface="+mn-cs"/>
              </a:rPr>
              <a:t>24,59 </a:t>
            </a:r>
            <a:endParaRPr kumimoji="0" lang="pt-PT" sz="2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  <a:cs typeface="+mn-cs"/>
              </a:rPr>
              <a:t>MMMT</a:t>
            </a:r>
            <a:endParaRPr kumimoji="0" lang="pt-PT" sz="2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FF99FF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  <a:cs typeface="+mn-cs"/>
              </a:rPr>
              <a:t>[328,38 MUS$]</a:t>
            </a:r>
            <a:endParaRPr kumimoji="0" lang="pt-PT" sz="2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lvl="0" algn="ctr" defTabSz="914400">
              <a:lnSpc>
                <a:spcPct val="90000"/>
              </a:lnSpc>
              <a:defRPr/>
            </a:pPr>
            <a:r>
              <a:rPr lang="pt-PT" sz="3200" b="1" dirty="0">
                <a:solidFill>
                  <a:srgbClr val="FFFF00"/>
                </a:solidFill>
                <a:latin typeface="Candara" panose="020E0502030303020204" pitchFamily="34" charset="0"/>
                <a:ea typeface="MS Mincho"/>
              </a:rPr>
              <a:t>43</a:t>
            </a:r>
            <a:r>
              <a:rPr kumimoji="0" lang="pt-PT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</a:rPr>
              <a:t>,8%</a:t>
            </a:r>
            <a:r>
              <a:rPr lang="pt-PT" sz="3200" b="1" dirty="0">
                <a:solidFill>
                  <a:srgbClr val="FFFF00"/>
                </a:solidFill>
                <a:latin typeface="MS Mincho"/>
                <a:ea typeface="Times New Roman" panose="02020603050405020304" pitchFamily="18" charset="0"/>
                <a:cs typeface="Arial" panose="020B0604020202020204" pitchFamily="34" charset="0"/>
              </a:rPr>
              <a:t> ↓</a:t>
            </a:r>
            <a:endParaRPr kumimoji="0" lang="pt-PT" sz="2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algn="ctr" defTabSz="914400">
              <a:lnSpc>
                <a:spcPct val="90000"/>
              </a:lnSpc>
            </a:pPr>
            <a:r>
              <a:rPr lang="en-GB" sz="1600" b="1" dirty="0">
                <a:solidFill>
                  <a:srgbClr val="00B0F0"/>
                </a:solidFill>
                <a:latin typeface="Bookman Old Style" panose="02050604050505020204" pitchFamily="18" charset="0"/>
                <a:ea typeface="MS Mincho"/>
                <a:cs typeface="Times New Roman" panose="02020603050405020304" pitchFamily="18" charset="0"/>
              </a:rPr>
              <a:t>3% do PIB</a:t>
            </a:r>
            <a:r>
              <a:rPr kumimoji="0" lang="pt-PT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kumimoji="0" lang="pt-PT" sz="2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2814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707" y="99562"/>
            <a:ext cx="11775988" cy="505631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pt-PT" sz="28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4. </a:t>
            </a:r>
            <a:r>
              <a:rPr lang="pt-BR" sz="28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Contribuição para a Economia</a:t>
            </a:r>
            <a:endParaRPr lang="pt-PT" sz="2800" b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73655" y="6372225"/>
            <a:ext cx="418345" cy="485775"/>
          </a:xfrm>
        </p:spPr>
        <p:txBody>
          <a:bodyPr/>
          <a:lstStyle/>
          <a:p>
            <a:fld id="{D57F1E4F-1CFF-5643-939E-217C01CDF565}" type="slidenum">
              <a:rPr lang="en-US" smtClean="0">
                <a:solidFill>
                  <a:schemeClr val="tx1"/>
                </a:solidFill>
              </a:rPr>
              <a:pPr/>
              <a:t>11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etângulo 35"/>
          <p:cNvSpPr/>
          <p:nvPr/>
        </p:nvSpPr>
        <p:spPr>
          <a:xfrm>
            <a:off x="10061454" y="739627"/>
            <a:ext cx="986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95979"/>
            <a:r>
              <a:rPr lang="pt-PT" sz="2800" b="1" dirty="0">
                <a:solidFill>
                  <a:srgbClr val="052F6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/>
              </a:rPr>
              <a:t>2022</a:t>
            </a:r>
          </a:p>
        </p:txBody>
      </p:sp>
      <p:sp>
        <p:nvSpPr>
          <p:cNvPr id="37" name="Text Box 2"/>
          <p:cNvSpPr txBox="1">
            <a:spLocks noChangeArrowheads="1"/>
          </p:cNvSpPr>
          <p:nvPr/>
        </p:nvSpPr>
        <p:spPr bwMode="auto">
          <a:xfrm>
            <a:off x="147707" y="1355252"/>
            <a:ext cx="11775988" cy="510778"/>
          </a:xfrm>
          <a:prstGeom prst="roundRect">
            <a:avLst/>
          </a:prstGeom>
          <a:solidFill>
            <a:srgbClr val="052F61"/>
          </a:solidFill>
          <a:ln w="15875" cap="rnd" cmpd="sng" algn="ctr">
            <a:solidFill>
              <a:srgbClr val="052F61">
                <a:shade val="50000"/>
                <a:hueMod val="94000"/>
              </a:srgbClr>
            </a:solidFill>
            <a:prstDash val="solid"/>
            <a:headEnd/>
            <a:tailEnd/>
          </a:ln>
          <a:effectLst/>
        </p:spPr>
        <p:txBody>
          <a:bodyPr rot="0" vert="horz" wrap="square" lIns="91440" tIns="45720" rIns="91440" bIns="45720" anchor="ctr" anchorCtr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400" b="1" i="0" u="none" strike="noStrike" kern="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ndara" panose="020E0502030303020204" pitchFamily="34" charset="0"/>
                <a:ea typeface="Times New Roman" panose="02020603050405020304" pitchFamily="18" charset="0"/>
                <a:cs typeface="+mn-cs"/>
              </a:rPr>
              <a:t>Impostos</a:t>
            </a:r>
            <a:endParaRPr kumimoji="0" lang="pt-PT" sz="240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5" name="Retângulo 44"/>
          <p:cNvSpPr/>
          <p:nvPr/>
        </p:nvSpPr>
        <p:spPr>
          <a:xfrm>
            <a:off x="1219442" y="739627"/>
            <a:ext cx="986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95979"/>
            <a:r>
              <a:rPr lang="pt-PT" sz="2800" b="1" dirty="0">
                <a:solidFill>
                  <a:srgbClr val="146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/>
              </a:rPr>
              <a:t>2020</a:t>
            </a:r>
          </a:p>
        </p:txBody>
      </p:sp>
      <p:sp>
        <p:nvSpPr>
          <p:cNvPr id="46" name="Retângulo 45"/>
          <p:cNvSpPr/>
          <p:nvPr/>
        </p:nvSpPr>
        <p:spPr>
          <a:xfrm>
            <a:off x="5542617" y="739627"/>
            <a:ext cx="986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95979"/>
            <a:r>
              <a:rPr lang="pt-PT" sz="2800" b="1" dirty="0">
                <a:solidFill>
                  <a:srgbClr val="14619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/>
              </a:rPr>
              <a:t>2021</a:t>
            </a:r>
          </a:p>
        </p:txBody>
      </p:sp>
      <p:sp>
        <p:nvSpPr>
          <p:cNvPr id="19" name="Freeform 63"/>
          <p:cNvSpPr/>
          <p:nvPr/>
        </p:nvSpPr>
        <p:spPr>
          <a:xfrm>
            <a:off x="8452165" y="2363130"/>
            <a:ext cx="3471530" cy="3511995"/>
          </a:xfrm>
          <a:custGeom>
            <a:avLst/>
            <a:gdLst>
              <a:gd name="connsiteX0" fmla="*/ 0 w 1994682"/>
              <a:gd name="connsiteY0" fmla="*/ 892857 h 1785713"/>
              <a:gd name="connsiteX1" fmla="*/ 997341 w 1994682"/>
              <a:gd name="connsiteY1" fmla="*/ 0 h 1785713"/>
              <a:gd name="connsiteX2" fmla="*/ 1994682 w 1994682"/>
              <a:gd name="connsiteY2" fmla="*/ 892857 h 1785713"/>
              <a:gd name="connsiteX3" fmla="*/ 997341 w 1994682"/>
              <a:gd name="connsiteY3" fmla="*/ 1785714 h 1785713"/>
              <a:gd name="connsiteX4" fmla="*/ 0 w 1994682"/>
              <a:gd name="connsiteY4" fmla="*/ 892857 h 1785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4682" h="1785713">
                <a:moveTo>
                  <a:pt x="0" y="892857"/>
                </a:moveTo>
                <a:cubicBezTo>
                  <a:pt x="0" y="399746"/>
                  <a:pt x="446525" y="0"/>
                  <a:pt x="997341" y="0"/>
                </a:cubicBezTo>
                <a:cubicBezTo>
                  <a:pt x="1548157" y="0"/>
                  <a:pt x="1994682" y="399746"/>
                  <a:pt x="1994682" y="892857"/>
                </a:cubicBezTo>
                <a:cubicBezTo>
                  <a:pt x="1994682" y="1385968"/>
                  <a:pt x="1548157" y="1785714"/>
                  <a:pt x="997341" y="1785714"/>
                </a:cubicBezTo>
                <a:cubicBezTo>
                  <a:pt x="446525" y="1785714"/>
                  <a:pt x="0" y="1385968"/>
                  <a:pt x="0" y="892857"/>
                </a:cubicBezTo>
                <a:close/>
              </a:path>
            </a:pathLst>
          </a:custGeom>
          <a:solidFill>
            <a:srgbClr val="2F4B83">
              <a:lumMod val="50000"/>
            </a:srgbClr>
          </a:solidFill>
          <a:ln w="381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 spcFirstLastPara="0" vert="horz" wrap="square" lIns="313704" tIns="283102" rIns="313704" bIns="283102" numCol="1" spcCol="127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  <a:cs typeface="+mn-cs"/>
              </a:rPr>
              <a:t>22,61</a:t>
            </a:r>
            <a:endParaRPr kumimoji="0" lang="pt-PT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  <a:cs typeface="+mn-cs"/>
              </a:rPr>
              <a:t>MMMT</a:t>
            </a:r>
            <a:endParaRPr kumimoji="0" lang="pt-PT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400" b="1" i="0" u="none" strike="noStrike" kern="1200" cap="none" spc="0" normalizeH="0" baseline="0" noProof="0" dirty="0">
                <a:ln>
                  <a:noFill/>
                </a:ln>
                <a:solidFill>
                  <a:srgbClr val="FF99FF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  <a:cs typeface="+mn-cs"/>
              </a:rPr>
              <a:t>[380,00 MUS$]</a:t>
            </a:r>
            <a:endParaRPr kumimoji="0" lang="pt-PT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</a:rPr>
              <a:t>13,8% </a:t>
            </a:r>
            <a: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MS Mincho"/>
                <a:ea typeface="Times New Roman" panose="02020603050405020304" pitchFamily="18" charset="0"/>
                <a:cs typeface="Arial" panose="020B0604020202020204" pitchFamily="34" charset="0"/>
              </a:rPr>
              <a:t>↓</a:t>
            </a:r>
          </a:p>
          <a:p>
            <a:pPr algn="ctr" defTabSz="914400">
              <a:lnSpc>
                <a:spcPct val="90000"/>
              </a:lnSpc>
            </a:pPr>
            <a:r>
              <a:rPr lang="en-GB" sz="1600" b="1" dirty="0">
                <a:solidFill>
                  <a:srgbClr val="00B0F0"/>
                </a:solidFill>
                <a:latin typeface="Bookman Old Style" panose="02050604050505020204" pitchFamily="18" charset="0"/>
                <a:ea typeface="MS Mincho"/>
                <a:cs typeface="Times New Roman" panose="02020603050405020304" pitchFamily="18" charset="0"/>
              </a:rPr>
              <a:t>2,1% do PIB</a:t>
            </a:r>
            <a:r>
              <a:rPr lang="pt-PT" sz="1600" kern="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20" name="Freeform 63"/>
          <p:cNvSpPr/>
          <p:nvPr/>
        </p:nvSpPr>
        <p:spPr>
          <a:xfrm>
            <a:off x="4299936" y="2363128"/>
            <a:ext cx="3471530" cy="3511995"/>
          </a:xfrm>
          <a:custGeom>
            <a:avLst/>
            <a:gdLst>
              <a:gd name="connsiteX0" fmla="*/ 0 w 1994682"/>
              <a:gd name="connsiteY0" fmla="*/ 892857 h 1785713"/>
              <a:gd name="connsiteX1" fmla="*/ 997341 w 1994682"/>
              <a:gd name="connsiteY1" fmla="*/ 0 h 1785713"/>
              <a:gd name="connsiteX2" fmla="*/ 1994682 w 1994682"/>
              <a:gd name="connsiteY2" fmla="*/ 892857 h 1785713"/>
              <a:gd name="connsiteX3" fmla="*/ 997341 w 1994682"/>
              <a:gd name="connsiteY3" fmla="*/ 1785714 h 1785713"/>
              <a:gd name="connsiteX4" fmla="*/ 0 w 1994682"/>
              <a:gd name="connsiteY4" fmla="*/ 892857 h 1785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4682" h="1785713">
                <a:moveTo>
                  <a:pt x="0" y="892857"/>
                </a:moveTo>
                <a:cubicBezTo>
                  <a:pt x="0" y="399746"/>
                  <a:pt x="446525" y="0"/>
                  <a:pt x="997341" y="0"/>
                </a:cubicBezTo>
                <a:cubicBezTo>
                  <a:pt x="1548157" y="0"/>
                  <a:pt x="1994682" y="399746"/>
                  <a:pt x="1994682" y="892857"/>
                </a:cubicBezTo>
                <a:cubicBezTo>
                  <a:pt x="1994682" y="1385968"/>
                  <a:pt x="1548157" y="1785714"/>
                  <a:pt x="997341" y="1785714"/>
                </a:cubicBezTo>
                <a:cubicBezTo>
                  <a:pt x="446525" y="1785714"/>
                  <a:pt x="0" y="1385968"/>
                  <a:pt x="0" y="892857"/>
                </a:cubicBezTo>
                <a:close/>
              </a:path>
            </a:pathLst>
          </a:custGeom>
          <a:solidFill>
            <a:srgbClr val="2F4B83">
              <a:lumMod val="50000"/>
            </a:srgbClr>
          </a:solidFill>
          <a:ln w="381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 spcFirstLastPara="0" vert="horz" wrap="square" lIns="313704" tIns="283102" rIns="313704" bIns="283102" numCol="1" spcCol="127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  <a:cs typeface="+mn-cs"/>
              </a:rPr>
              <a:t>26,22</a:t>
            </a:r>
            <a:endParaRPr kumimoji="0" lang="pt-PT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  <a:cs typeface="+mn-cs"/>
              </a:rPr>
              <a:t>MMMT</a:t>
            </a:r>
            <a:endParaRPr kumimoji="0" lang="pt-PT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400" b="1" i="0" u="none" strike="noStrike" kern="1200" cap="none" spc="0" normalizeH="0" baseline="0" noProof="0" dirty="0">
                <a:ln>
                  <a:noFill/>
                </a:ln>
                <a:solidFill>
                  <a:srgbClr val="FF99FF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  <a:cs typeface="+mn-cs"/>
              </a:rPr>
              <a:t>[390,16 MUS$]</a:t>
            </a:r>
            <a:endParaRPr kumimoji="0" lang="pt-PT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lvl="0" algn="ctr" defTabSz="914400">
              <a:lnSpc>
                <a:spcPct val="90000"/>
              </a:lnSpc>
            </a:pPr>
            <a: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</a:rPr>
              <a:t>173,4% </a:t>
            </a:r>
            <a:r>
              <a:rPr lang="pt-PT" sz="2800" dirty="0">
                <a:solidFill>
                  <a:srgbClr val="FFFF00"/>
                </a:solidFill>
                <a:latin typeface="MS Mincho"/>
                <a:ea typeface="Times New Roman" panose="02020603050405020304" pitchFamily="18" charset="0"/>
                <a:cs typeface="Times New Roman" panose="02020603050405020304" pitchFamily="18" charset="0"/>
              </a:rPr>
              <a:t>↑</a:t>
            </a:r>
            <a:endParaRPr kumimoji="0" lang="pt-PT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MS Mincho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 defTabSz="914400">
              <a:lnSpc>
                <a:spcPct val="90000"/>
              </a:lnSpc>
            </a:pPr>
            <a:r>
              <a:rPr lang="en-GB" sz="1600" b="1" dirty="0">
                <a:solidFill>
                  <a:srgbClr val="00B0F0"/>
                </a:solidFill>
                <a:latin typeface="Bookman Old Style" panose="02050604050505020204" pitchFamily="18" charset="0"/>
                <a:ea typeface="MS Mincho"/>
                <a:cs typeface="Times New Roman" panose="02020603050405020304" pitchFamily="18" charset="0"/>
              </a:rPr>
              <a:t>2,4% do PIB</a:t>
            </a:r>
            <a:r>
              <a:rPr lang="pt-PT" sz="1600" kern="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21" name="Freeform 63"/>
          <p:cNvSpPr/>
          <p:nvPr/>
        </p:nvSpPr>
        <p:spPr>
          <a:xfrm>
            <a:off x="147707" y="2363129"/>
            <a:ext cx="3471530" cy="3511995"/>
          </a:xfrm>
          <a:custGeom>
            <a:avLst/>
            <a:gdLst>
              <a:gd name="connsiteX0" fmla="*/ 0 w 1994682"/>
              <a:gd name="connsiteY0" fmla="*/ 892857 h 1785713"/>
              <a:gd name="connsiteX1" fmla="*/ 997341 w 1994682"/>
              <a:gd name="connsiteY1" fmla="*/ 0 h 1785713"/>
              <a:gd name="connsiteX2" fmla="*/ 1994682 w 1994682"/>
              <a:gd name="connsiteY2" fmla="*/ 892857 h 1785713"/>
              <a:gd name="connsiteX3" fmla="*/ 997341 w 1994682"/>
              <a:gd name="connsiteY3" fmla="*/ 1785714 h 1785713"/>
              <a:gd name="connsiteX4" fmla="*/ 0 w 1994682"/>
              <a:gd name="connsiteY4" fmla="*/ 892857 h 1785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4682" h="1785713">
                <a:moveTo>
                  <a:pt x="0" y="892857"/>
                </a:moveTo>
                <a:cubicBezTo>
                  <a:pt x="0" y="399746"/>
                  <a:pt x="446525" y="0"/>
                  <a:pt x="997341" y="0"/>
                </a:cubicBezTo>
                <a:cubicBezTo>
                  <a:pt x="1548157" y="0"/>
                  <a:pt x="1994682" y="399746"/>
                  <a:pt x="1994682" y="892857"/>
                </a:cubicBezTo>
                <a:cubicBezTo>
                  <a:pt x="1994682" y="1385968"/>
                  <a:pt x="1548157" y="1785714"/>
                  <a:pt x="997341" y="1785714"/>
                </a:cubicBezTo>
                <a:cubicBezTo>
                  <a:pt x="446525" y="1785714"/>
                  <a:pt x="0" y="1385968"/>
                  <a:pt x="0" y="892857"/>
                </a:cubicBezTo>
                <a:close/>
              </a:path>
            </a:pathLst>
          </a:custGeom>
          <a:solidFill>
            <a:srgbClr val="2F4B83">
              <a:lumMod val="50000"/>
            </a:srgbClr>
          </a:solidFill>
          <a:ln w="381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 spcFirstLastPara="0" vert="horz" wrap="square" lIns="313704" tIns="283102" rIns="313704" bIns="283102" numCol="1" spcCol="127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  <a:cs typeface="+mn-cs"/>
              </a:rPr>
              <a:t>9,59</a:t>
            </a:r>
            <a:endParaRPr kumimoji="0" lang="pt-PT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  <a:cs typeface="+mn-cs"/>
              </a:rPr>
              <a:t>MMMT</a:t>
            </a:r>
            <a:endParaRPr kumimoji="0" lang="pt-PT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400" b="1" i="0" u="none" strike="noStrike" kern="1200" cap="none" spc="0" normalizeH="0" baseline="0" noProof="0" dirty="0">
                <a:ln>
                  <a:noFill/>
                </a:ln>
                <a:solidFill>
                  <a:srgbClr val="FF99FF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  <a:cs typeface="+mn-cs"/>
              </a:rPr>
              <a:t>[128,10 MUS$]</a:t>
            </a:r>
            <a:endParaRPr kumimoji="0" lang="pt-PT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ndara" panose="020E0502030303020204" pitchFamily="34" charset="0"/>
                <a:ea typeface="MS Mincho"/>
              </a:rPr>
              <a:t>20,8% </a:t>
            </a:r>
            <a: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MS Mincho"/>
                <a:ea typeface="Times New Roman" panose="02020603050405020304" pitchFamily="18" charset="0"/>
                <a:cs typeface="Arial" panose="020B0604020202020204" pitchFamily="34" charset="0"/>
              </a:rPr>
              <a:t>↓</a:t>
            </a:r>
          </a:p>
          <a:p>
            <a:pPr algn="ctr" defTabSz="914400">
              <a:lnSpc>
                <a:spcPct val="90000"/>
              </a:lnSpc>
            </a:pPr>
            <a:r>
              <a:rPr lang="en-GB" sz="1600" b="1" dirty="0">
                <a:solidFill>
                  <a:srgbClr val="00B0F0"/>
                </a:solidFill>
                <a:latin typeface="Bookman Old Style" panose="02050604050505020204" pitchFamily="18" charset="0"/>
                <a:ea typeface="MS Mincho"/>
                <a:cs typeface="Times New Roman" panose="02020603050405020304" pitchFamily="18" charset="0"/>
              </a:rPr>
              <a:t>1,0% do PIB</a:t>
            </a:r>
            <a:r>
              <a:rPr lang="pt-PT" sz="1600" kern="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89071670"/>
      </p:ext>
    </p:extLst>
  </p:cSld>
  <p:clrMapOvr>
    <a:masterClrMapping/>
  </p:clrMapOvr>
  <p:transition spd="med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707" y="99562"/>
            <a:ext cx="11775988" cy="505631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pt-PT" sz="28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4. </a:t>
            </a:r>
            <a:r>
              <a:rPr lang="pt-BR" sz="28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Contribuição para a Economia</a:t>
            </a:r>
            <a:endParaRPr lang="pt-PT" sz="2800" b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73655" y="6372225"/>
            <a:ext cx="418345" cy="485775"/>
          </a:xfrm>
        </p:spPr>
        <p:txBody>
          <a:bodyPr/>
          <a:lstStyle/>
          <a:p>
            <a:fld id="{D57F1E4F-1CFF-5643-939E-217C01CDF565}" type="slidenum">
              <a:rPr lang="en-US" smtClean="0">
                <a:solidFill>
                  <a:schemeClr val="tx1"/>
                </a:solidFill>
              </a:rPr>
              <a:pPr/>
              <a:t>12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Retângulo arredondado 56"/>
          <p:cNvSpPr/>
          <p:nvPr/>
        </p:nvSpPr>
        <p:spPr>
          <a:xfrm>
            <a:off x="8480452" y="6010614"/>
            <a:ext cx="3293203" cy="53120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defTabSz="914400">
              <a:lnSpc>
                <a:spcPct val="90000"/>
              </a:lnSpc>
              <a:spcAft>
                <a:spcPts val="755"/>
              </a:spcAft>
              <a:defRPr/>
            </a:pPr>
            <a:r>
              <a:rPr lang="en-GB" sz="2800" b="1" dirty="0">
                <a:solidFill>
                  <a:srgbClr val="002060"/>
                </a:solidFill>
                <a:latin typeface="Candara" panose="020E0502030303020204" pitchFamily="34" charset="0"/>
                <a:ea typeface="MS Mincho"/>
              </a:rPr>
              <a:t>17.646</a:t>
            </a:r>
            <a:endParaRPr lang="pt-PT" sz="2400" kern="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7" name="Gráfico 6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9037106"/>
              </p:ext>
            </p:extLst>
          </p:nvPr>
        </p:nvGraphicFramePr>
        <p:xfrm>
          <a:off x="562398" y="964232"/>
          <a:ext cx="10288482" cy="3480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2" name="Retângulo 71"/>
          <p:cNvSpPr/>
          <p:nvPr/>
        </p:nvSpPr>
        <p:spPr>
          <a:xfrm>
            <a:off x="4511240" y="831620"/>
            <a:ext cx="31710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3360" b="1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pt-PT" sz="2000" b="1" dirty="0"/>
              <a:t>Dividendos (milhões de MT)</a:t>
            </a:r>
          </a:p>
        </p:txBody>
      </p:sp>
      <p:sp>
        <p:nvSpPr>
          <p:cNvPr id="73" name="Retângulo 72"/>
          <p:cNvSpPr/>
          <p:nvPr/>
        </p:nvSpPr>
        <p:spPr>
          <a:xfrm>
            <a:off x="9864713" y="4803410"/>
            <a:ext cx="986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95979"/>
            <a:r>
              <a:rPr lang="pt-PT" sz="2800" b="1" dirty="0">
                <a:solidFill>
                  <a:srgbClr val="052F6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/>
              </a:rPr>
              <a:t>2022</a:t>
            </a:r>
          </a:p>
        </p:txBody>
      </p:sp>
      <p:sp>
        <p:nvSpPr>
          <p:cNvPr id="74" name="Retângulo 73"/>
          <p:cNvSpPr/>
          <p:nvPr/>
        </p:nvSpPr>
        <p:spPr>
          <a:xfrm>
            <a:off x="1022701" y="4803410"/>
            <a:ext cx="986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95979"/>
            <a:r>
              <a:rPr lang="pt-PT" sz="2800" b="1" dirty="0">
                <a:solidFill>
                  <a:srgbClr val="146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/>
              </a:rPr>
              <a:t>2020</a:t>
            </a:r>
          </a:p>
        </p:txBody>
      </p:sp>
      <p:sp>
        <p:nvSpPr>
          <p:cNvPr id="75" name="Retângulo 74"/>
          <p:cNvSpPr/>
          <p:nvPr/>
        </p:nvSpPr>
        <p:spPr>
          <a:xfrm>
            <a:off x="5345876" y="4803410"/>
            <a:ext cx="986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95979"/>
            <a:r>
              <a:rPr lang="pt-PT" sz="2800" b="1" dirty="0">
                <a:solidFill>
                  <a:srgbClr val="14619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/>
              </a:rPr>
              <a:t>2021</a:t>
            </a:r>
          </a:p>
        </p:txBody>
      </p:sp>
      <p:sp>
        <p:nvSpPr>
          <p:cNvPr id="76" name="Retângulo arredondado 75"/>
          <p:cNvSpPr/>
          <p:nvPr/>
        </p:nvSpPr>
        <p:spPr>
          <a:xfrm>
            <a:off x="4450168" y="6037337"/>
            <a:ext cx="3293203" cy="53120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defTabSz="914400">
              <a:lnSpc>
                <a:spcPct val="90000"/>
              </a:lnSpc>
              <a:spcAft>
                <a:spcPts val="755"/>
              </a:spcAft>
              <a:defRPr/>
            </a:pPr>
            <a:r>
              <a:rPr lang="en-GB" sz="2800" b="1" dirty="0">
                <a:solidFill>
                  <a:srgbClr val="002060"/>
                </a:solidFill>
                <a:latin typeface="Candara" panose="020E0502030303020204" pitchFamily="34" charset="0"/>
                <a:ea typeface="MS Mincho"/>
              </a:rPr>
              <a:t>19.321</a:t>
            </a:r>
            <a:endParaRPr lang="pt-PT" sz="2400" kern="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7" name="Retângulo arredondado 76"/>
          <p:cNvSpPr/>
          <p:nvPr/>
        </p:nvSpPr>
        <p:spPr>
          <a:xfrm>
            <a:off x="383445" y="6037337"/>
            <a:ext cx="3293203" cy="53120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defTabSz="914400">
              <a:lnSpc>
                <a:spcPct val="90000"/>
              </a:lnSpc>
              <a:spcAft>
                <a:spcPts val="755"/>
              </a:spcAft>
              <a:defRPr/>
            </a:pPr>
            <a:r>
              <a:rPr lang="en-GB" sz="2800" b="1" dirty="0">
                <a:solidFill>
                  <a:srgbClr val="002060"/>
                </a:solidFill>
                <a:latin typeface="Candara" panose="020E0502030303020204" pitchFamily="34" charset="0"/>
                <a:ea typeface="MS Mincho"/>
              </a:rPr>
              <a:t>19.387</a:t>
            </a:r>
            <a:endParaRPr lang="pt-PT" sz="2400" kern="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8" name="Text Box 2"/>
          <p:cNvSpPr txBox="1">
            <a:spLocks noChangeArrowheads="1"/>
          </p:cNvSpPr>
          <p:nvPr/>
        </p:nvSpPr>
        <p:spPr bwMode="auto">
          <a:xfrm>
            <a:off x="383445" y="5319031"/>
            <a:ext cx="11390210" cy="510778"/>
          </a:xfrm>
          <a:prstGeom prst="roundRect">
            <a:avLst/>
          </a:prstGeom>
          <a:solidFill>
            <a:srgbClr val="052F61"/>
          </a:solidFill>
          <a:ln w="15875" cap="rnd" cmpd="sng" algn="ctr">
            <a:solidFill>
              <a:srgbClr val="052F61">
                <a:shade val="50000"/>
                <a:hueMod val="94000"/>
              </a:srgbClr>
            </a:solidFill>
            <a:prstDash val="solid"/>
            <a:headEnd/>
            <a:tailEnd/>
          </a:ln>
          <a:effectLst/>
        </p:spPr>
        <p:txBody>
          <a:bodyPr rot="0" vert="horz" wrap="square" lIns="91440" tIns="45720" rIns="91440" bIns="45720" anchor="ctr" anchorCtr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400" b="1" i="0" u="none" strike="noStrike" kern="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ndara" panose="020E0502030303020204" pitchFamily="34" charset="0"/>
                <a:ea typeface="Times New Roman" panose="02020603050405020304" pitchFamily="18" charset="0"/>
                <a:cs typeface="+mn-cs"/>
              </a:rPr>
              <a:t>Empregos</a:t>
            </a:r>
            <a:endParaRPr kumimoji="0" lang="pt-PT" sz="240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7624633"/>
      </p:ext>
    </p:extLst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610975" y="6367234"/>
            <a:ext cx="418345" cy="485775"/>
          </a:xfrm>
        </p:spPr>
        <p:txBody>
          <a:bodyPr/>
          <a:lstStyle/>
          <a:p>
            <a:fld id="{D57F1E4F-1CFF-5643-939E-217C01CDF565}" type="slidenum">
              <a:rPr lang="en-US" smtClean="0">
                <a:solidFill>
                  <a:schemeClr val="tx1"/>
                </a:solidFill>
              </a:rPr>
              <a:pPr/>
              <a:t>13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20272" y="95536"/>
            <a:ext cx="11668836" cy="362791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kern="1200" cap="all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pt-PT" sz="24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5. Conclusões </a:t>
            </a:r>
          </a:p>
        </p:txBody>
      </p:sp>
      <p:sp>
        <p:nvSpPr>
          <p:cNvPr id="8" name="Retângulo 7"/>
          <p:cNvSpPr/>
          <p:nvPr/>
        </p:nvSpPr>
        <p:spPr>
          <a:xfrm>
            <a:off x="120272" y="458327"/>
            <a:ext cx="11668836" cy="60939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84000" lvl="1" indent="-400050" algn="just">
              <a:spcAft>
                <a:spcPts val="1200"/>
              </a:spcAft>
              <a:buAutoNum type="romanLcPeriod"/>
            </a:pP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O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património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 valorizou-se em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12%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 para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824 mil milhões de MT (12.910 milhoes de MT e 70% do PIB)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; </a:t>
            </a:r>
          </a:p>
          <a:p>
            <a:pPr marL="684000" lvl="1" indent="-400050" algn="just">
              <a:spcAft>
                <a:spcPts val="1200"/>
              </a:spcAft>
              <a:buFont typeface="+mj-lt"/>
              <a:buAutoNum type="romanLcPeriod"/>
            </a:pP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O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volume de negócios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 cresceu em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28% 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para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156 mil milhões de MT (US$ 2.455 milhões)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;</a:t>
            </a:r>
          </a:p>
          <a:p>
            <a:pPr marL="684000" lvl="1" indent="-400050" algn="just">
              <a:spcAft>
                <a:spcPts val="1200"/>
              </a:spcAft>
              <a:buFont typeface="+mj-lt"/>
              <a:buAutoNum type="romanLcPeriod"/>
            </a:pP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Resultados operacionais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 registaram um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crescimento de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24%, 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situando-se em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15 mil milhões de MT (US$ 241 milhões)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 em 2022; </a:t>
            </a:r>
          </a:p>
          <a:p>
            <a:pPr marL="684000" lvl="1" indent="-400050" algn="just">
              <a:spcAft>
                <a:spcPts val="1200"/>
              </a:spcAft>
              <a:buFont typeface="+mj-lt"/>
              <a:buAutoNum type="romanLcPeriod"/>
            </a:pP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Os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dividendos 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apresentaram uma trajectoria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ascendente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  ao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crescer em 279%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 entre 2019 e 2022 em que se cifraram em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7,74 mil milhões de MT. 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Em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2023 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foi encaminhado para os cofres do Estado aproximadamente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9 mil milhões de MT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;</a:t>
            </a:r>
            <a:endParaRPr lang="pt-BR" sz="2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684000" lvl="1" indent="-400050" algn="just">
              <a:spcAft>
                <a:spcPts val="1200"/>
              </a:spcAft>
              <a:buFont typeface="+mj-lt"/>
              <a:buAutoNum type="romanLcPeriod"/>
            </a:pP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O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resultado líquido cresceu 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em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537% para 11,89 mil milhões de MT;</a:t>
            </a:r>
          </a:p>
          <a:p>
            <a:pPr marL="684000" lvl="1" indent="-400050" algn="just">
              <a:spcAft>
                <a:spcPts val="1200"/>
              </a:spcAft>
              <a:buFont typeface="+mj-lt"/>
              <a:buAutoNum type="romanLcPeriod" startAt="6"/>
            </a:pP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Empregos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directos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: mais de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17 mil trabalhadores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;</a:t>
            </a:r>
          </a:p>
          <a:p>
            <a:pPr marL="684000" lvl="1" indent="-400050" algn="just">
              <a:spcAft>
                <a:spcPts val="1200"/>
              </a:spcAft>
              <a:buFont typeface="+mj-lt"/>
              <a:buAutoNum type="romanLcPeriod" startAt="6"/>
            </a:pP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Investimentos: cresceu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 em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36% 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entre 2020 a 2022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,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 tendo se cifrado em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33 mil milhões de MT (US$ 523 milhões)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; </a:t>
            </a:r>
          </a:p>
          <a:p>
            <a:pPr marL="684000" lvl="1" indent="-400050" algn="just">
              <a:spcAft>
                <a:spcPts val="1200"/>
              </a:spcAft>
              <a:buFont typeface="+mj-lt"/>
              <a:buAutoNum type="romanLcPeriod" startAt="6"/>
            </a:pP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Intervenções do Estado, 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sob a forma de reestruturação financeira, operacional e de recursos humanos, incluindo </a:t>
            </a:r>
            <a:r>
              <a:rPr lang="pt-BR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apoio à tesouraria,</a:t>
            </a:r>
            <a:r>
              <a:rPr lang="pt-BR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 contribuíram para a melhoria do desempenho.</a:t>
            </a:r>
          </a:p>
        </p:txBody>
      </p:sp>
    </p:spTree>
    <p:extLst>
      <p:ext uri="{BB962C8B-B14F-4D97-AF65-F5344CB8AC3E}">
        <p14:creationId xmlns:p14="http://schemas.microsoft.com/office/powerpoint/2010/main" val="1356014397"/>
      </p:ext>
    </p:extLst>
  </p:cSld>
  <p:clrMapOvr>
    <a:masterClrMapping/>
  </p:clrMapOvr>
  <p:transition spd="med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" y="93725"/>
            <a:ext cx="11762620" cy="532808"/>
          </a:xfr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just"/>
            <a:r>
              <a:rPr lang="pt-PT" sz="24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6. desafios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610975" y="6367234"/>
            <a:ext cx="418345" cy="485775"/>
          </a:xfrm>
        </p:spPr>
        <p:txBody>
          <a:bodyPr/>
          <a:lstStyle/>
          <a:p>
            <a:fld id="{D57F1E4F-1CFF-5643-939E-217C01CDF565}" type="slidenum">
              <a:rPr lang="en-US" smtClean="0">
                <a:solidFill>
                  <a:schemeClr val="tx1"/>
                </a:solidFill>
              </a:rPr>
              <a:pPr/>
              <a:t>14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98229" y="942975"/>
            <a:ext cx="11012746" cy="5329109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pt-PT" sz="18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37748575"/>
              </p:ext>
            </p:extLst>
          </p:nvPr>
        </p:nvGraphicFramePr>
        <p:xfrm>
          <a:off x="266700" y="767063"/>
          <a:ext cx="11575047" cy="5783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229348"/>
      </p:ext>
    </p:extLst>
  </p:cSld>
  <p:clrMapOvr>
    <a:masterClrMapping/>
  </p:clrMapOvr>
  <p:transition spd="med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630" y="2676525"/>
            <a:ext cx="10058400" cy="781050"/>
          </a:xfrm>
        </p:spPr>
        <p:txBody>
          <a:bodyPr>
            <a:normAutofit/>
          </a:bodyPr>
          <a:lstStyle/>
          <a:p>
            <a:pPr algn="ctr"/>
            <a:r>
              <a:rPr lang="pt-PT" sz="4000" b="1" dirty="0">
                <a:latin typeface="Century Gothic" panose="020B0502020202020204" pitchFamily="34" charset="0"/>
              </a:rPr>
              <a:t>Muito obrigado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742614" y="5734050"/>
            <a:ext cx="762832" cy="514350"/>
          </a:xfrm>
        </p:spPr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15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09280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512944" y="131604"/>
            <a:ext cx="10942455" cy="56635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PT" b="1" dirty="0">
                <a:solidFill>
                  <a:sysClr val="windowText" lastClr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Estrutura da apresentação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783755895"/>
              </p:ext>
            </p:extLst>
          </p:nvPr>
        </p:nvGraphicFramePr>
        <p:xfrm>
          <a:off x="512944" y="862455"/>
          <a:ext cx="10845660" cy="53097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0439400" y="5949950"/>
            <a:ext cx="1142245" cy="669925"/>
          </a:xfrm>
        </p:spPr>
        <p:txBody>
          <a:bodyPr/>
          <a:lstStyle/>
          <a:p>
            <a:fld id="{D57F1E4F-1CFF-5643-939E-217C01CDF565}" type="slidenum">
              <a:rPr lang="en-US" smtClean="0">
                <a:solidFill>
                  <a:schemeClr val="tx1"/>
                </a:solidFill>
              </a:rPr>
              <a:pPr/>
              <a:t>2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473582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707" y="99562"/>
            <a:ext cx="11775988" cy="505631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just"/>
            <a:r>
              <a:rPr lang="pt-PT" sz="28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1. introdução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73655" y="6372225"/>
            <a:ext cx="418345" cy="485775"/>
          </a:xfrm>
        </p:spPr>
        <p:txBody>
          <a:bodyPr/>
          <a:lstStyle/>
          <a:p>
            <a:fld id="{D57F1E4F-1CFF-5643-939E-217C01CDF565}" type="slidenum">
              <a:rPr lang="en-US" smtClean="0">
                <a:solidFill>
                  <a:schemeClr val="tx1"/>
                </a:solidFill>
              </a:rPr>
              <a:pPr/>
              <a:t>3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98229" y="942975"/>
            <a:ext cx="11012746" cy="5329109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pt-PT" sz="1800" dirty="0"/>
          </a:p>
        </p:txBody>
      </p:sp>
      <p:sp>
        <p:nvSpPr>
          <p:cNvPr id="7" name="Rectangle 6"/>
          <p:cNvSpPr/>
          <p:nvPr/>
        </p:nvSpPr>
        <p:spPr>
          <a:xfrm>
            <a:off x="147707" y="813011"/>
            <a:ext cx="11775989" cy="58508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8890" lvl="0" indent="-342900" algn="just">
              <a:lnSpc>
                <a:spcPct val="115000"/>
              </a:lnSpc>
              <a:spcAft>
                <a:spcPts val="1200"/>
              </a:spcAft>
              <a:buSzPct val="100000"/>
              <a:buFont typeface="Wingdings" panose="05000000000000000000" pitchFamily="2" charset="2"/>
              <a:buChar char="§"/>
            </a:pPr>
            <a:r>
              <a:rPr lang="pt-PT" sz="28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presente documento </a:t>
            </a:r>
            <a:r>
              <a:rPr lang="pt-PT" sz="2800" dirty="0" err="1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reflecte</a:t>
            </a:r>
            <a:r>
              <a:rPr lang="pt-PT" sz="28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desempenho económico-financeiro do SEE baseado nos </a:t>
            </a:r>
            <a:r>
              <a:rPr lang="pt-PT" sz="2800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relatórios e contas consolidadas referentes aos exercícios de 2020, 2021 e 2022, </a:t>
            </a:r>
            <a:r>
              <a:rPr lang="pt-BR" sz="28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 instrumento de gestão que reitera o compromisso do IGEPE com a transparência, rigor, boa governação e prestação de contas.</a:t>
            </a:r>
          </a:p>
          <a:p>
            <a:pPr marL="342900" marR="8890" indent="-342900" algn="just">
              <a:lnSpc>
                <a:spcPct val="115000"/>
              </a:lnSpc>
              <a:spcAft>
                <a:spcPts val="1200"/>
              </a:spcAft>
              <a:buSzPct val="100000"/>
              <a:buFont typeface="Wingdings" panose="05000000000000000000" pitchFamily="2" charset="2"/>
              <a:buChar char="§"/>
            </a:pPr>
            <a:r>
              <a:rPr lang="pt-PT" sz="28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documento é elaborado no âmbito do disposto na alínea “c” do nº 3 do artigo 7 e do nº 1 do artigo 30, ambos da Lei nº 3/2018, de 19 de Junho.</a:t>
            </a:r>
          </a:p>
          <a:p>
            <a:pPr marL="342900" marR="8890" lvl="0" indent="-342900" algn="just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pt-BR" sz="28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perímetro de consolidação no ultimo exercicio era constituído por </a:t>
            </a:r>
            <a:r>
              <a:rPr lang="pt-BR" sz="2800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 empresas</a:t>
            </a:r>
            <a:r>
              <a:rPr lang="pt-BR" sz="28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das quais </a:t>
            </a:r>
            <a:r>
              <a:rPr lang="pt-BR" sz="2800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 públicas</a:t>
            </a:r>
            <a:r>
              <a:rPr lang="pt-BR" sz="28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</a:t>
            </a:r>
            <a:r>
              <a:rPr lang="pt-BR" sz="2800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 exclusiva ou maioritariamente participadas pelo Estado</a:t>
            </a:r>
            <a:r>
              <a:rPr lang="pt-PT" sz="28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PT" sz="2800" b="1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825817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267" y="59283"/>
            <a:ext cx="11610428" cy="505631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just"/>
            <a:r>
              <a:rPr lang="pt-PT" sz="28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2. Conjuntura Macroeconómica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73655" y="6372225"/>
            <a:ext cx="418345" cy="485775"/>
          </a:xfrm>
        </p:spPr>
        <p:txBody>
          <a:bodyPr/>
          <a:lstStyle/>
          <a:p>
            <a:fld id="{D57F1E4F-1CFF-5643-939E-217C01CDF565}" type="slidenum">
              <a:rPr lang="en-US" smtClean="0">
                <a:solidFill>
                  <a:schemeClr val="tx1"/>
                </a:solidFill>
              </a:rPr>
              <a:pPr/>
              <a:t>4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98229" y="942975"/>
            <a:ext cx="11012746" cy="5329109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pt-PT" sz="18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29803304"/>
              </p:ext>
            </p:extLst>
          </p:nvPr>
        </p:nvGraphicFramePr>
        <p:xfrm>
          <a:off x="206839" y="810626"/>
          <a:ext cx="7531054" cy="5871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7487729" y="2917556"/>
            <a:ext cx="4410620" cy="33239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PT" sz="1500" dirty="0">
                <a:solidFill>
                  <a:srgbClr val="00B05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Consolidação da paz e progressos no combate ao terrorismo;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PT" sz="1500" dirty="0">
                <a:solidFill>
                  <a:srgbClr val="00B05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Controle da pandemia;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PT" sz="1500" dirty="0">
                <a:solidFill>
                  <a:srgbClr val="00B05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Programa Sustenta;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PT" sz="1500" dirty="0">
                <a:solidFill>
                  <a:srgbClr val="00B05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Entrada em funcionamento da plataforma Coral Sul FLNG;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PT" sz="1500" dirty="0">
                <a:solidFill>
                  <a:srgbClr val="00B05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Programa de aceleração económica;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PT" sz="1500" dirty="0">
                <a:solidFill>
                  <a:srgbClr val="FF0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Incremento dos preços dos combustíveis 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PT" sz="1500" dirty="0">
                <a:solidFill>
                  <a:srgbClr val="FF0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Agravamento do custos de transporte no mercado internacional;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PT" sz="1500" dirty="0">
                <a:solidFill>
                  <a:srgbClr val="FF0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Aumento dos preços dos bens alimentares (importados);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PT" sz="1500" dirty="0">
                <a:solidFill>
                  <a:srgbClr val="FF0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Agravamento das taxas de juro;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PT" sz="1500" dirty="0">
                <a:solidFill>
                  <a:srgbClr val="FF0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Choques climáticos adversos.</a:t>
            </a:r>
          </a:p>
        </p:txBody>
      </p:sp>
      <p:sp>
        <p:nvSpPr>
          <p:cNvPr id="8" name="Rectangle 7"/>
          <p:cNvSpPr/>
          <p:nvPr/>
        </p:nvSpPr>
        <p:spPr>
          <a:xfrm>
            <a:off x="7487730" y="913754"/>
            <a:ext cx="4410620" cy="193899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500" dirty="0">
                <a:solidFill>
                  <a:srgbClr val="FF0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Aumento dos preços das principais commodities;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500" dirty="0">
                <a:solidFill>
                  <a:srgbClr val="FF0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Conflito Russia - Ucrania;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500" dirty="0">
                <a:solidFill>
                  <a:srgbClr val="FF0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Eventos climaticos extremos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500" dirty="0">
                <a:solidFill>
                  <a:srgbClr val="FF0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Covid-19 -2020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500" dirty="0">
                <a:solidFill>
                  <a:srgbClr val="00B05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Relaxamento das restriçoes;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500" dirty="0">
                <a:solidFill>
                  <a:srgbClr val="00B05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Políticas expansonistas;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500" dirty="0">
                <a:solidFill>
                  <a:srgbClr val="00B05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Recuperação pós covid-19</a:t>
            </a:r>
          </a:p>
        </p:txBody>
      </p:sp>
      <p:sp>
        <p:nvSpPr>
          <p:cNvPr id="7" name="Rectangle 6"/>
          <p:cNvSpPr/>
          <p:nvPr/>
        </p:nvSpPr>
        <p:spPr>
          <a:xfrm>
            <a:off x="7487729" y="648393"/>
            <a:ext cx="4435966" cy="23275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DESTAQUES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6950523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707" y="99562"/>
            <a:ext cx="11775988" cy="505631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just"/>
            <a:r>
              <a:rPr lang="pt-PT" sz="28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3. Desempenho Económico-Financeiro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73655" y="6372225"/>
            <a:ext cx="418345" cy="48577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59170915"/>
              </p:ext>
            </p:extLst>
          </p:nvPr>
        </p:nvGraphicFramePr>
        <p:xfrm>
          <a:off x="341576" y="1060233"/>
          <a:ext cx="11582119" cy="48300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tângulo 5"/>
          <p:cNvSpPr/>
          <p:nvPr/>
        </p:nvSpPr>
        <p:spPr>
          <a:xfrm>
            <a:off x="147707" y="603801"/>
            <a:ext cx="5029262" cy="4847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1" indent="7938" algn="just" defTabSz="914400" rtl="0" eaLnBrk="1" fontAlgn="auto" latinLnBrk="0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Tx/>
              <a:buSzPts val="1200"/>
              <a:buFontTx/>
              <a:buNone/>
              <a:tabLst/>
              <a:defRPr/>
            </a:pPr>
            <a:r>
              <a:rPr kumimoji="0" lang="pt-PT" sz="17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entury Gothic" panose="020B0502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3.1 Metodologia de Consolidação</a:t>
            </a:r>
            <a:r>
              <a:rPr lang="pt-PT" sz="1700" b="1" dirty="0">
                <a:solidFill>
                  <a:srgbClr val="5B9BD5"/>
                </a:solidFill>
                <a:latin typeface="Century Gothic" panose="020B0502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de Contas</a:t>
            </a:r>
            <a:r>
              <a:rPr kumimoji="0" lang="pt-PT" sz="17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entury Gothic" panose="020B0502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endParaRPr kumimoji="0" lang="en-US" sz="1700" b="1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entury Gothic" panose="020B050202020202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997055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707" y="99562"/>
            <a:ext cx="11775988" cy="505631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just"/>
            <a:r>
              <a:rPr lang="pt-PT" sz="28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3. Desempenho Económico-Financeiro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73655" y="6372225"/>
            <a:ext cx="418345" cy="485775"/>
          </a:xfrm>
        </p:spPr>
        <p:txBody>
          <a:bodyPr/>
          <a:lstStyle/>
          <a:p>
            <a:fld id="{D57F1E4F-1CFF-5643-939E-217C01CDF565}" type="slidenum">
              <a:rPr lang="en-US" smtClean="0">
                <a:solidFill>
                  <a:schemeClr val="tx1"/>
                </a:solidFill>
              </a:rPr>
              <a:pPr/>
              <a:t>6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98229" y="1378423"/>
            <a:ext cx="11012746" cy="4893661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pt-PT" sz="16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18689769"/>
              </p:ext>
            </p:extLst>
          </p:nvPr>
        </p:nvGraphicFramePr>
        <p:xfrm>
          <a:off x="385406" y="1230330"/>
          <a:ext cx="11388249" cy="4120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tângulo 5"/>
          <p:cNvSpPr/>
          <p:nvPr/>
        </p:nvSpPr>
        <p:spPr>
          <a:xfrm>
            <a:off x="147707" y="613094"/>
            <a:ext cx="6765314" cy="4847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indent="7938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200"/>
            </a:pPr>
            <a:r>
              <a:rPr lang="pt-PT" sz="1700" b="1" dirty="0">
                <a:solidFill>
                  <a:schemeClr val="accent1"/>
                </a:solidFill>
                <a:latin typeface="Century Gothic" panose="020B0502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3</a:t>
            </a:r>
            <a:r>
              <a:rPr lang="pt-PT" sz="1700" b="1" dirty="0">
                <a:solidFill>
                  <a:schemeClr val="accent1"/>
                </a:solidFill>
                <a:effectLst/>
                <a:latin typeface="Century Gothic" panose="020B0502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.2 </a:t>
            </a:r>
            <a:r>
              <a:rPr lang="pt-PT" sz="1700" b="1" dirty="0">
                <a:solidFill>
                  <a:srgbClr val="5B9BD5"/>
                </a:solidFill>
                <a:latin typeface="Century Gothic" panose="020B0502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Metodologia de Consolidação de Contas </a:t>
            </a:r>
            <a:r>
              <a:rPr lang="pt-PT" sz="1700" b="1" dirty="0">
                <a:solidFill>
                  <a:schemeClr val="accent1"/>
                </a:solidFill>
                <a:effectLst/>
                <a:latin typeface="Century Gothic" panose="020B0502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- Procedimentos</a:t>
            </a:r>
            <a:endParaRPr lang="en-US" sz="1700" b="1" dirty="0">
              <a:solidFill>
                <a:schemeClr val="accent1"/>
              </a:solidFill>
              <a:effectLst/>
              <a:latin typeface="Century Gothic" panose="020B050202020202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47707" y="5358722"/>
            <a:ext cx="1180659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1700" b="1" dirty="0">
                <a:latin typeface="Century Gothic" panose="020B0502020202020204" pitchFamily="34" charset="0"/>
                <a:ea typeface="MS Gothic" panose="020B0609070205080204" pitchFamily="49" charset="-128"/>
                <a:cs typeface="Microsoft Sans Serif" panose="020B0604020202020204" pitchFamily="34" charset="0"/>
              </a:rPr>
              <a:t>*</a:t>
            </a:r>
            <a:r>
              <a:rPr lang="pt-PT" sz="1700" b="1" dirty="0" err="1">
                <a:latin typeface="Century Gothic" panose="020B0502020202020204" pitchFamily="34" charset="0"/>
                <a:ea typeface="MS Gothic" panose="020B0609070205080204" pitchFamily="49" charset="-128"/>
                <a:cs typeface="Microsoft Sans Serif" panose="020B0604020202020204" pitchFamily="34" charset="0"/>
              </a:rPr>
              <a:t>Reporting</a:t>
            </a:r>
            <a:r>
              <a:rPr lang="pt-PT" sz="1700" b="1" dirty="0">
                <a:latin typeface="Century Gothic" panose="020B0502020202020204" pitchFamily="34" charset="0"/>
                <a:ea typeface="MS Gothic" panose="020B0609070205080204" pitchFamily="49" charset="-128"/>
                <a:cs typeface="Microsoft Sans Serif" panose="020B0604020202020204" pitchFamily="34" charset="0"/>
              </a:rPr>
              <a:t> Package</a:t>
            </a:r>
            <a:r>
              <a:rPr lang="pt-PT" sz="1700" dirty="0">
                <a:latin typeface="Century Gothic" panose="020B0502020202020204" pitchFamily="34" charset="0"/>
                <a:ea typeface="MS Gothic" panose="020B0609070205080204" pitchFamily="49" charset="-128"/>
                <a:cs typeface="Microsoft Sans Serif" panose="020B0604020202020204" pitchFamily="34" charset="0"/>
              </a:rPr>
              <a:t>: um conjunto de mapas (em Excel) para que a informação das </a:t>
            </a:r>
            <a:r>
              <a:rPr lang="pt-PT" sz="1700" dirty="0" err="1">
                <a:latin typeface="Century Gothic" panose="020B0502020202020204" pitchFamily="34" charset="0"/>
                <a:ea typeface="MS Gothic" panose="020B0609070205080204" pitchFamily="49" charset="-128"/>
                <a:cs typeface="Microsoft Sans Serif" panose="020B0604020202020204" pitchFamily="34" charset="0"/>
              </a:rPr>
              <a:t>DF’s</a:t>
            </a:r>
            <a:r>
              <a:rPr lang="pt-PT" sz="1700" dirty="0">
                <a:latin typeface="Century Gothic" panose="020B0502020202020204" pitchFamily="34" charset="0"/>
                <a:ea typeface="MS Gothic" panose="020B0609070205080204" pitchFamily="49" charset="-128"/>
                <a:cs typeface="Microsoft Sans Serif" panose="020B0604020202020204" pitchFamily="34" charset="0"/>
              </a:rPr>
              <a:t> de cada empresa fosse inserida.</a:t>
            </a:r>
          </a:p>
          <a:p>
            <a:pPr algn="just"/>
            <a:r>
              <a:rPr lang="pt-PT" sz="1700" dirty="0">
                <a:latin typeface="Century Gothic" panose="020B0502020202020204" pitchFamily="34" charset="0"/>
                <a:ea typeface="MS Gothic" panose="020B0609070205080204" pitchFamily="49" charset="-128"/>
                <a:cs typeface="Microsoft Sans Serif" panose="020B0604020202020204" pitchFamily="34" charset="0"/>
              </a:rPr>
              <a:t>Est</a:t>
            </a:r>
            <a:r>
              <a:rPr lang="pt-PT" sz="1700" dirty="0">
                <a:latin typeface="Century Gothic" panose="020B0502020202020204" pitchFamily="34" charset="0"/>
              </a:rPr>
              <a:t>á em fase conclusiva a instalação de um </a:t>
            </a:r>
            <a:r>
              <a:rPr lang="pt-PT" sz="1700" b="1" dirty="0">
                <a:latin typeface="Century Gothic" panose="020B0502020202020204" pitchFamily="34" charset="0"/>
              </a:rPr>
              <a:t>sistema integrado de gestão</a:t>
            </a:r>
            <a:r>
              <a:rPr lang="pt-PT" sz="1700" dirty="0">
                <a:latin typeface="Century Gothic" panose="020B0502020202020204" pitchFamily="34" charset="0"/>
              </a:rPr>
              <a:t> que permitirá a consolidação automática.</a:t>
            </a:r>
            <a:endParaRPr lang="pt-PT" sz="1600" dirty="0"/>
          </a:p>
        </p:txBody>
      </p:sp>
    </p:spTree>
    <p:extLst>
      <p:ext uri="{BB962C8B-B14F-4D97-AF65-F5344CB8AC3E}">
        <p14:creationId xmlns:p14="http://schemas.microsoft.com/office/powerpoint/2010/main" val="1270883595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707" y="99562"/>
            <a:ext cx="11775988" cy="505631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just"/>
            <a:r>
              <a:rPr lang="pt-PT" sz="28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3. Desempenho Económico-Financeiro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73655" y="6372225"/>
            <a:ext cx="418345" cy="485775"/>
          </a:xfrm>
        </p:spPr>
        <p:txBody>
          <a:bodyPr/>
          <a:lstStyle/>
          <a:p>
            <a:fld id="{D57F1E4F-1CFF-5643-939E-217C01CDF565}" type="slidenum">
              <a:rPr lang="en-US" smtClean="0">
                <a:solidFill>
                  <a:schemeClr val="tx1"/>
                </a:solidFill>
              </a:rPr>
              <a:pPr/>
              <a:t>7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98229" y="1378423"/>
            <a:ext cx="11012746" cy="4893661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pt-PT" sz="1600" dirty="0"/>
          </a:p>
        </p:txBody>
      </p:sp>
      <p:sp>
        <p:nvSpPr>
          <p:cNvPr id="6" name="Retângulo 5"/>
          <p:cNvSpPr/>
          <p:nvPr/>
        </p:nvSpPr>
        <p:spPr>
          <a:xfrm>
            <a:off x="147706" y="605193"/>
            <a:ext cx="5788637" cy="434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7938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200"/>
            </a:pPr>
            <a:r>
              <a:rPr lang="pt-PT" sz="1700" b="1" dirty="0">
                <a:solidFill>
                  <a:schemeClr val="accent1"/>
                </a:solidFill>
                <a:latin typeface="Century Gothic" panose="020B0502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3</a:t>
            </a:r>
            <a:r>
              <a:rPr lang="pt-PT" sz="1700" b="1" dirty="0">
                <a:solidFill>
                  <a:schemeClr val="accent1"/>
                </a:solidFill>
                <a:effectLst/>
                <a:latin typeface="Century Gothic" panose="020B0502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.3 Rubricas do </a:t>
            </a:r>
            <a:r>
              <a:rPr lang="pt-BR" sz="1700" b="1" dirty="0">
                <a:solidFill>
                  <a:schemeClr val="accent1"/>
                </a:solidFill>
                <a:latin typeface="Century Gothic" panose="020B0502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Balanço (em milhões de MT)</a:t>
            </a:r>
            <a:r>
              <a:rPr lang="pt-BR" sz="1700" b="1" dirty="0">
                <a:solidFill>
                  <a:schemeClr val="accent1"/>
                </a:solidFill>
                <a:effectLst/>
                <a:latin typeface="Century Gothic" panose="020B0502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endParaRPr lang="en-US" sz="1700" b="1" dirty="0">
              <a:solidFill>
                <a:schemeClr val="accent1"/>
              </a:solidFill>
              <a:effectLst/>
              <a:latin typeface="Century Gothic" panose="020B050202020202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7274257" y="716994"/>
            <a:ext cx="4584522" cy="5991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spcAft>
                <a:spcPts val="800"/>
              </a:spcAft>
              <a:buSzPts val="1200"/>
              <a:buFont typeface="Wingdings" panose="05000000000000000000" pitchFamily="2" charset="2"/>
              <a:buChar char="§"/>
            </a:pPr>
            <a:r>
              <a:rPr lang="pt-PT" sz="1200" b="1" dirty="0">
                <a:solidFill>
                  <a:srgbClr val="00B050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Activo total:</a:t>
            </a:r>
            <a:r>
              <a:rPr lang="pt-PT" sz="1200" dirty="0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 De 734.894 </a:t>
            </a:r>
            <a:r>
              <a:rPr lang="pt-PT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milhões de MT</a:t>
            </a:r>
            <a:r>
              <a:rPr lang="pt-PT" sz="1200" dirty="0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 em 2020 para </a:t>
            </a:r>
            <a:r>
              <a:rPr lang="pt-PT" sz="1200" b="1" dirty="0">
                <a:latin typeface="Century Gothic" panose="020B0502020202020204" pitchFamily="34" charset="0"/>
                <a:ea typeface="Times New Roman" panose="02020603050405020304" pitchFamily="18" charset="0"/>
              </a:rPr>
              <a:t>824.095 milhões de MT (12.910 milhões de US$) -</a:t>
            </a:r>
            <a:r>
              <a:rPr lang="pt-PT" sz="1200" b="1" dirty="0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 aumento </a:t>
            </a:r>
            <a:r>
              <a:rPr lang="pt-PT" sz="1200" dirty="0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de </a:t>
            </a:r>
            <a:r>
              <a:rPr lang="pt-PT" sz="1200" b="1" dirty="0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12%</a:t>
            </a:r>
            <a:r>
              <a:rPr lang="pt-PT" sz="12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. </a:t>
            </a:r>
          </a:p>
          <a:p>
            <a:pPr marL="261938" lvl="1" algn="just">
              <a:lnSpc>
                <a:spcPct val="150000"/>
              </a:lnSpc>
              <a:spcAft>
                <a:spcPts val="800"/>
              </a:spcAft>
              <a:buSzPts val="1200"/>
            </a:pPr>
            <a:r>
              <a:rPr lang="pt-PT" sz="1200" b="1" dirty="0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Determinantes: aumento</a:t>
            </a:r>
            <a:r>
              <a:rPr lang="pt-PT" sz="1200" dirty="0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 de </a:t>
            </a:r>
            <a:r>
              <a:rPr lang="pt-PT" sz="1200" b="1" dirty="0" err="1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activos</a:t>
            </a:r>
            <a:r>
              <a:rPr lang="pt-PT" sz="1200" b="1" dirty="0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 intangíveis, </a:t>
            </a:r>
            <a:r>
              <a:rPr lang="pt-PT" sz="1200" dirty="0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dos </a:t>
            </a:r>
            <a:r>
              <a:rPr lang="pt-PT" sz="1200" b="1" dirty="0" err="1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activos</a:t>
            </a:r>
            <a:r>
              <a:rPr lang="pt-PT" sz="1200" b="1" dirty="0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 tangíveis, outros </a:t>
            </a:r>
            <a:r>
              <a:rPr lang="pt-PT" sz="1200" b="1" dirty="0" err="1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activos</a:t>
            </a:r>
            <a:r>
              <a:rPr lang="pt-PT" sz="1200" b="1" dirty="0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 correntes </a:t>
            </a:r>
            <a:r>
              <a:rPr lang="en-US" sz="1200" dirty="0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(</a:t>
            </a:r>
            <a:r>
              <a:rPr lang="pt-PT" sz="1200" dirty="0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dividendos do CEZA, </a:t>
            </a:r>
            <a:r>
              <a:rPr lang="pt-BR" sz="1200" dirty="0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IVA a recuperar, adiamentos aos fornecedores e IRPC a recuperar</a:t>
            </a:r>
            <a:r>
              <a:rPr lang="pt-PT" sz="1200" b="1" dirty="0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) </a:t>
            </a:r>
            <a:r>
              <a:rPr lang="pt-PT" sz="1200" dirty="0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e  aumento dos </a:t>
            </a:r>
            <a:r>
              <a:rPr lang="pt-PT" sz="1200" b="1" dirty="0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investimentos em subsidiárias e associadas.</a:t>
            </a:r>
            <a:endParaRPr lang="pt-PT" sz="1200" dirty="0">
              <a:solidFill>
                <a:srgbClr val="231E36"/>
              </a:solidFill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285750" lvl="0" indent="-28575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PT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Passivo total:</a:t>
            </a:r>
            <a:r>
              <a:rPr lang="pt-PT" sz="1200" dirty="0">
                <a:latin typeface="Century Gothic" panose="020B0502020202020204" pitchFamily="34" charset="0"/>
              </a:rPr>
              <a:t> </a:t>
            </a:r>
            <a:r>
              <a:rPr lang="pt-PT" sz="1200" dirty="0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De 514.764 </a:t>
            </a:r>
            <a:r>
              <a:rPr lang="pt-PT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milhões de MT</a:t>
            </a:r>
            <a:r>
              <a:rPr lang="pt-PT" sz="1200" dirty="0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 em 2020 para </a:t>
            </a:r>
            <a:r>
              <a:rPr lang="pt-PT" sz="1200" b="1" dirty="0">
                <a:latin typeface="Century Gothic" panose="020B0502020202020204" pitchFamily="34" charset="0"/>
              </a:rPr>
              <a:t>539.576 milhões de MT (8.453 milhões de US$) - aumento </a:t>
            </a:r>
            <a:r>
              <a:rPr lang="pt-PT" sz="1200" dirty="0">
                <a:latin typeface="Century Gothic" panose="020B0502020202020204" pitchFamily="34" charset="0"/>
              </a:rPr>
              <a:t>de </a:t>
            </a:r>
            <a:r>
              <a:rPr lang="pt-PT" sz="1200" b="1" dirty="0">
                <a:latin typeface="Century Gothic" panose="020B0502020202020204" pitchFamily="34" charset="0"/>
              </a:rPr>
              <a:t>5%.</a:t>
            </a:r>
            <a:endParaRPr lang="pt-PT" sz="1200" b="1" dirty="0"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261938" lvl="0" algn="just">
              <a:lnSpc>
                <a:spcPct val="150000"/>
              </a:lnSpc>
              <a:spcAft>
                <a:spcPts val="600"/>
              </a:spcAft>
            </a:pPr>
            <a:r>
              <a:rPr lang="pt-PT" sz="1200" b="1" dirty="0">
                <a:latin typeface="Century Gothic" panose="020B0502020202020204" pitchFamily="34" charset="0"/>
                <a:ea typeface="Times New Roman" panose="02020603050405020304" pitchFamily="18" charset="0"/>
              </a:rPr>
              <a:t>Determinantes: </a:t>
            </a:r>
            <a:r>
              <a:rPr lang="pt-PT" sz="1200" dirty="0">
                <a:latin typeface="Century Gothic" panose="020B0502020202020204" pitchFamily="34" charset="0"/>
              </a:rPr>
              <a:t>aumento do passivo não-corrente, crescimento do passivo corrente, dos empréstimos obtidos (não -correntes) decorrente do aumento da taxa MIMO e de outros passivos financeiros em </a:t>
            </a:r>
            <a:r>
              <a:rPr lang="pt-PT" sz="1200" b="1" dirty="0">
                <a:latin typeface="Century Gothic" panose="020B0502020202020204" pitchFamily="34" charset="0"/>
              </a:rPr>
              <a:t>. 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PT" sz="12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Capitais próprios:</a:t>
            </a:r>
            <a:r>
              <a:rPr lang="pt-PT" sz="1200" b="1" dirty="0">
                <a:latin typeface="Century Gothic" panose="020B0502020202020204" pitchFamily="34" charset="0"/>
              </a:rPr>
              <a:t> </a:t>
            </a:r>
            <a:r>
              <a:rPr lang="pt-PT" sz="1200" dirty="0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De 220.130 </a:t>
            </a:r>
            <a:r>
              <a:rPr lang="pt-PT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milhões de MT</a:t>
            </a:r>
            <a:r>
              <a:rPr lang="pt-PT" sz="1200" dirty="0">
                <a:solidFill>
                  <a:srgbClr val="231E3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 em 2020 para </a:t>
            </a:r>
            <a:r>
              <a:rPr lang="pt-PT" sz="1200" b="1" dirty="0">
                <a:latin typeface="Century Gothic" panose="020B0502020202020204" pitchFamily="34" charset="0"/>
              </a:rPr>
              <a:t>284.519 milhões de MT (4.457 milhões de US$)</a:t>
            </a:r>
            <a:r>
              <a:rPr lang="pt-PT" sz="1200" dirty="0">
                <a:latin typeface="Century Gothic" panose="020B0502020202020204" pitchFamily="34" charset="0"/>
              </a:rPr>
              <a:t>-</a:t>
            </a:r>
            <a:r>
              <a:rPr lang="pt-PT" sz="1200" b="1" dirty="0">
                <a:latin typeface="Century Gothic" panose="020B0502020202020204" pitchFamily="34" charset="0"/>
              </a:rPr>
              <a:t>aumento de 29%. </a:t>
            </a:r>
          </a:p>
          <a:p>
            <a:pPr marL="261938" lvl="0" algn="just">
              <a:lnSpc>
                <a:spcPct val="150000"/>
              </a:lnSpc>
            </a:pPr>
            <a:r>
              <a:rPr lang="pt-PT" sz="12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Determinantes: </a:t>
            </a:r>
            <a:r>
              <a:rPr lang="pt-PT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aumento de reservas de justo valor, Melhoria dos Resultados e aumento de outras reservas.</a:t>
            </a:r>
            <a:endParaRPr lang="pt-PT" sz="12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</p:txBody>
      </p:sp>
      <p:graphicFrame>
        <p:nvGraphicFramePr>
          <p:cNvPr id="1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0833883"/>
              </p:ext>
            </p:extLst>
          </p:nvPr>
        </p:nvGraphicFramePr>
        <p:xfrm>
          <a:off x="147706" y="1110824"/>
          <a:ext cx="6912513" cy="54497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tângulo 6"/>
          <p:cNvSpPr/>
          <p:nvPr/>
        </p:nvSpPr>
        <p:spPr>
          <a:xfrm>
            <a:off x="1067262" y="1260837"/>
            <a:ext cx="7841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chemeClr val="accent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∆12%</a:t>
            </a:r>
            <a:endParaRPr lang="pt-PT" dirty="0">
              <a:solidFill>
                <a:schemeClr val="accent6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3588578" y="1260837"/>
            <a:ext cx="6543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∆5%</a:t>
            </a:r>
            <a:endParaRPr lang="pt-PT" dirty="0">
              <a:solidFill>
                <a:srgbClr val="FF0000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5943297" y="1306949"/>
            <a:ext cx="7841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chemeClr val="accent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∆29%</a:t>
            </a:r>
            <a:endParaRPr lang="pt-PT" dirty="0">
              <a:solidFill>
                <a:schemeClr val="accent6"/>
              </a:solidFill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1608440" y="3825253"/>
            <a:ext cx="724828" cy="23814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700" b="1" dirty="0">
                <a:solidFill>
                  <a:srgbClr val="262140"/>
                </a:solidFill>
                <a:effectLst/>
                <a:latin typeface="Bookman Old Style" panose="020506040505050202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70% do PIB</a:t>
            </a:r>
            <a:endParaRPr lang="pt-PT" sz="1200" dirty="0">
              <a:solidFill>
                <a:srgbClr val="262140"/>
              </a:solidFill>
              <a:effectLst/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3808002" y="4294635"/>
            <a:ext cx="724828" cy="23814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700" b="1" dirty="0">
                <a:solidFill>
                  <a:srgbClr val="262140"/>
                </a:solidFill>
                <a:latin typeface="Bookman Old Style" panose="020506040505050202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46</a:t>
            </a:r>
            <a:r>
              <a:rPr lang="en-US" sz="700" b="1" dirty="0">
                <a:solidFill>
                  <a:srgbClr val="262140"/>
                </a:solidFill>
                <a:effectLst/>
                <a:latin typeface="Bookman Old Style" panose="020506040505050202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% do PIB</a:t>
            </a:r>
            <a:endParaRPr lang="pt-PT" sz="1200" dirty="0">
              <a:solidFill>
                <a:srgbClr val="262140"/>
              </a:solidFill>
              <a:effectLst/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5966898" y="4812441"/>
            <a:ext cx="724828" cy="23814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700" b="1" dirty="0">
                <a:solidFill>
                  <a:srgbClr val="262140"/>
                </a:solidFill>
                <a:effectLst/>
                <a:latin typeface="Bookman Old Style" panose="020506040505050202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24% do PIB</a:t>
            </a:r>
            <a:endParaRPr lang="pt-PT" sz="1200" dirty="0">
              <a:solidFill>
                <a:srgbClr val="262140"/>
              </a:solidFill>
              <a:effectLst/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596869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706" y="99562"/>
            <a:ext cx="11935405" cy="505631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just"/>
            <a:r>
              <a:rPr lang="pt-PT" sz="24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3. Desempenho Económico-Financeiro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73655" y="6372225"/>
            <a:ext cx="418345" cy="485775"/>
          </a:xfrm>
        </p:spPr>
        <p:txBody>
          <a:bodyPr/>
          <a:lstStyle/>
          <a:p>
            <a:fld id="{D57F1E4F-1CFF-5643-939E-217C01CDF565}" type="slidenum">
              <a:rPr lang="en-US" smtClean="0">
                <a:solidFill>
                  <a:schemeClr val="tx1"/>
                </a:solidFill>
              </a:rPr>
              <a:pPr/>
              <a:t>8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125336" y="546404"/>
            <a:ext cx="4703852" cy="4140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indent="7938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200"/>
            </a:pPr>
            <a:r>
              <a:rPr lang="pt-PT" sz="1600" b="1" dirty="0">
                <a:solidFill>
                  <a:schemeClr val="accent1"/>
                </a:solidFill>
                <a:latin typeface="Century Gothic" panose="020B0502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3</a:t>
            </a:r>
            <a:r>
              <a:rPr lang="pt-PT" sz="1600" b="1" dirty="0">
                <a:solidFill>
                  <a:schemeClr val="accent1"/>
                </a:solidFill>
                <a:effectLst/>
                <a:latin typeface="Century Gothic" panose="020B0502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.4 Rubricas da Demonstração de Resultados</a:t>
            </a:r>
          </a:p>
        </p:txBody>
      </p:sp>
      <p:graphicFrame>
        <p:nvGraphicFramePr>
          <p:cNvPr id="33" name="Gráfico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1734246"/>
              </p:ext>
            </p:extLst>
          </p:nvPr>
        </p:nvGraphicFramePr>
        <p:xfrm>
          <a:off x="609292" y="3871912"/>
          <a:ext cx="4552644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4" name="Gráfico 3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8391451"/>
              </p:ext>
            </p:extLst>
          </p:nvPr>
        </p:nvGraphicFramePr>
        <p:xfrm>
          <a:off x="6375912" y="389449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5" name="Gráfico 3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5387079"/>
              </p:ext>
            </p:extLst>
          </p:nvPr>
        </p:nvGraphicFramePr>
        <p:xfrm>
          <a:off x="742643" y="96049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6" name="Gráfico 3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4327293"/>
              </p:ext>
            </p:extLst>
          </p:nvPr>
        </p:nvGraphicFramePr>
        <p:xfrm>
          <a:off x="6479458" y="8782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7" name="Text Box 2"/>
          <p:cNvSpPr txBox="1">
            <a:spLocks noChangeArrowheads="1"/>
          </p:cNvSpPr>
          <p:nvPr/>
        </p:nvSpPr>
        <p:spPr bwMode="auto">
          <a:xfrm>
            <a:off x="3956880" y="2645382"/>
            <a:ext cx="1057576" cy="40753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262140"/>
                </a:solidFill>
                <a:latin typeface="Bookman Old Style" panose="020506040505050202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13</a:t>
            </a:r>
            <a:r>
              <a:rPr lang="en-US" sz="1000" b="1" dirty="0">
                <a:solidFill>
                  <a:srgbClr val="262140"/>
                </a:solidFill>
                <a:effectLst/>
                <a:latin typeface="Bookman Old Style" panose="020506040505050202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% do PIB</a:t>
            </a:r>
            <a:endParaRPr lang="pt-PT" sz="1800" dirty="0">
              <a:solidFill>
                <a:srgbClr val="262140"/>
              </a:solidFill>
              <a:effectLst/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9620261" y="5579823"/>
            <a:ext cx="1057576" cy="40753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262140"/>
                </a:solidFill>
                <a:latin typeface="Bookman Old Style" panose="020506040505050202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1,</a:t>
            </a:r>
            <a:r>
              <a:rPr lang="en-US" sz="1000" b="1" dirty="0">
                <a:solidFill>
                  <a:srgbClr val="262140"/>
                </a:solidFill>
                <a:effectLst/>
                <a:latin typeface="Bookman Old Style" panose="020506040505050202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0% do PIB</a:t>
            </a:r>
            <a:endParaRPr lang="pt-PT" sz="1800" dirty="0">
              <a:solidFill>
                <a:srgbClr val="262140"/>
              </a:solidFill>
              <a:effectLst/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 Box 2"/>
          <p:cNvSpPr txBox="1">
            <a:spLocks noChangeArrowheads="1"/>
          </p:cNvSpPr>
          <p:nvPr/>
        </p:nvSpPr>
        <p:spPr bwMode="auto">
          <a:xfrm>
            <a:off x="9620261" y="2698467"/>
            <a:ext cx="1057576" cy="40753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262140"/>
                </a:solidFill>
                <a:latin typeface="Bookman Old Style" panose="020506040505050202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3</a:t>
            </a:r>
            <a:r>
              <a:rPr lang="en-US" sz="1000" b="1" dirty="0">
                <a:solidFill>
                  <a:srgbClr val="262140"/>
                </a:solidFill>
                <a:effectLst/>
                <a:latin typeface="Bookman Old Style" panose="020506040505050202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% do PIB</a:t>
            </a:r>
            <a:endParaRPr lang="pt-PT" sz="1800" dirty="0">
              <a:solidFill>
                <a:srgbClr val="262140"/>
              </a:solidFill>
              <a:effectLst/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Text Box 2"/>
          <p:cNvSpPr txBox="1">
            <a:spLocks noChangeArrowheads="1"/>
          </p:cNvSpPr>
          <p:nvPr/>
        </p:nvSpPr>
        <p:spPr bwMode="auto">
          <a:xfrm>
            <a:off x="3746865" y="5607640"/>
            <a:ext cx="1203935" cy="3599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262140"/>
                </a:solidFill>
                <a:latin typeface="Bookman Old Style" panose="020506040505050202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1,3</a:t>
            </a:r>
            <a:r>
              <a:rPr lang="en-US" sz="1000" b="1" dirty="0">
                <a:solidFill>
                  <a:srgbClr val="262140"/>
                </a:solidFill>
                <a:effectLst/>
                <a:latin typeface="Bookman Old Style" panose="020506040505050202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% do PIB</a:t>
            </a:r>
            <a:endParaRPr lang="pt-PT" sz="1800" dirty="0">
              <a:solidFill>
                <a:srgbClr val="262140"/>
              </a:solidFill>
              <a:effectLst/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Retângulo 41"/>
          <p:cNvSpPr/>
          <p:nvPr/>
        </p:nvSpPr>
        <p:spPr>
          <a:xfrm>
            <a:off x="4141779" y="1023254"/>
            <a:ext cx="7841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chemeClr val="accent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∆28%</a:t>
            </a:r>
            <a:endParaRPr lang="pt-PT" dirty="0">
              <a:solidFill>
                <a:schemeClr val="accent6"/>
              </a:solidFill>
            </a:endParaRPr>
          </a:p>
        </p:txBody>
      </p:sp>
      <p:sp>
        <p:nvSpPr>
          <p:cNvPr id="44" name="Retângulo 43"/>
          <p:cNvSpPr/>
          <p:nvPr/>
        </p:nvSpPr>
        <p:spPr>
          <a:xfrm>
            <a:off x="9687893" y="3921685"/>
            <a:ext cx="9140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chemeClr val="accent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∆537%</a:t>
            </a:r>
            <a:endParaRPr lang="pt-PT" dirty="0">
              <a:solidFill>
                <a:schemeClr val="accent6"/>
              </a:solidFill>
            </a:endParaRPr>
          </a:p>
        </p:txBody>
      </p:sp>
      <p:sp>
        <p:nvSpPr>
          <p:cNvPr id="45" name="Retângulo 44"/>
          <p:cNvSpPr/>
          <p:nvPr/>
        </p:nvSpPr>
        <p:spPr>
          <a:xfrm>
            <a:off x="4127612" y="3894495"/>
            <a:ext cx="7841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chemeClr val="accent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∆24%</a:t>
            </a:r>
            <a:endParaRPr lang="pt-PT" dirty="0">
              <a:solidFill>
                <a:schemeClr val="accent6"/>
              </a:solidFill>
            </a:endParaRPr>
          </a:p>
        </p:txBody>
      </p:sp>
      <p:sp>
        <p:nvSpPr>
          <p:cNvPr id="46" name="Retângulo 45"/>
          <p:cNvSpPr/>
          <p:nvPr/>
        </p:nvSpPr>
        <p:spPr>
          <a:xfrm>
            <a:off x="9213418" y="901500"/>
            <a:ext cx="6543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chemeClr val="accent6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∆9%</a:t>
            </a:r>
            <a:endParaRPr lang="pt-PT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915188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707" y="99562"/>
            <a:ext cx="11775988" cy="505631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just"/>
            <a:r>
              <a:rPr lang="pt-PT" sz="28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3. Demonstrações Financeiras (</a:t>
            </a:r>
            <a:r>
              <a:rPr lang="pt-PT" sz="2800" b="1" dirty="0" err="1">
                <a:latin typeface="Century Gothic" panose="020B0502020202020204" pitchFamily="34" charset="0"/>
                <a:cs typeface="Times New Roman" panose="02020603050405020304" pitchFamily="18" charset="0"/>
              </a:rPr>
              <a:t>ConT</a:t>
            </a:r>
            <a:r>
              <a:rPr lang="pt-PT" sz="28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.)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73655" y="6372225"/>
            <a:ext cx="418345" cy="485775"/>
          </a:xfrm>
        </p:spPr>
        <p:txBody>
          <a:bodyPr/>
          <a:lstStyle/>
          <a:p>
            <a:fld id="{D57F1E4F-1CFF-5643-939E-217C01CDF565}" type="slidenum">
              <a:rPr lang="en-US" smtClean="0">
                <a:solidFill>
                  <a:schemeClr val="tx1"/>
                </a:solidFill>
              </a:rPr>
              <a:pPr/>
              <a:t>9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98229" y="1378423"/>
            <a:ext cx="11012746" cy="4893661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pt-PT" sz="1600" dirty="0"/>
          </a:p>
        </p:txBody>
      </p:sp>
      <p:sp>
        <p:nvSpPr>
          <p:cNvPr id="6" name="Retângulo 5"/>
          <p:cNvSpPr/>
          <p:nvPr/>
        </p:nvSpPr>
        <p:spPr>
          <a:xfrm>
            <a:off x="194489" y="575697"/>
            <a:ext cx="3810980" cy="4847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indent="7938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200"/>
            </a:pPr>
            <a:r>
              <a:rPr lang="pt-PT" sz="1700" b="1" dirty="0">
                <a:solidFill>
                  <a:schemeClr val="accent1"/>
                </a:solidFill>
                <a:latin typeface="Century Gothic" panose="020B0502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3</a:t>
            </a:r>
            <a:r>
              <a:rPr lang="pt-PT" sz="1700" b="1" dirty="0">
                <a:solidFill>
                  <a:schemeClr val="accent1"/>
                </a:solidFill>
                <a:effectLst/>
                <a:latin typeface="Century Gothic" panose="020B0502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.5 </a:t>
            </a:r>
            <a:r>
              <a:rPr lang="pt-BR" sz="1700" b="1" dirty="0">
                <a:solidFill>
                  <a:schemeClr val="accent1"/>
                </a:solidFill>
                <a:effectLst/>
                <a:latin typeface="Century Gothic" panose="020B0502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Rácios Económico-Financeiros</a:t>
            </a:r>
            <a:endParaRPr lang="en-US" sz="1700" b="1" dirty="0">
              <a:solidFill>
                <a:schemeClr val="accent1"/>
              </a:solidFill>
              <a:effectLst/>
              <a:latin typeface="Century Gothic" panose="020B050202020202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928573"/>
              </p:ext>
            </p:extLst>
          </p:nvPr>
        </p:nvGraphicFramePr>
        <p:xfrm>
          <a:off x="339213" y="1089941"/>
          <a:ext cx="11434443" cy="5619635"/>
        </p:xfrm>
        <a:graphic>
          <a:graphicData uri="http://schemas.openxmlformats.org/drawingml/2006/table">
            <a:tbl>
              <a:tblPr firstRow="1" firstCol="1" bandRow="1"/>
              <a:tblGrid>
                <a:gridCol w="2250756">
                  <a:extLst>
                    <a:ext uri="{9D8B030D-6E8A-4147-A177-3AD203B41FA5}">
                      <a16:colId xmlns:a16="http://schemas.microsoft.com/office/drawing/2014/main" val="949996183"/>
                    </a:ext>
                  </a:extLst>
                </a:gridCol>
                <a:gridCol w="81556">
                  <a:extLst>
                    <a:ext uri="{9D8B030D-6E8A-4147-A177-3AD203B41FA5}">
                      <a16:colId xmlns:a16="http://schemas.microsoft.com/office/drawing/2014/main" val="2591842046"/>
                    </a:ext>
                  </a:extLst>
                </a:gridCol>
                <a:gridCol w="536649">
                  <a:extLst>
                    <a:ext uri="{9D8B030D-6E8A-4147-A177-3AD203B41FA5}">
                      <a16:colId xmlns:a16="http://schemas.microsoft.com/office/drawing/2014/main" val="389761165"/>
                    </a:ext>
                  </a:extLst>
                </a:gridCol>
                <a:gridCol w="1425151">
                  <a:extLst>
                    <a:ext uri="{9D8B030D-6E8A-4147-A177-3AD203B41FA5}">
                      <a16:colId xmlns:a16="http://schemas.microsoft.com/office/drawing/2014/main" val="3444977560"/>
                    </a:ext>
                  </a:extLst>
                </a:gridCol>
                <a:gridCol w="911049">
                  <a:extLst>
                    <a:ext uri="{9D8B030D-6E8A-4147-A177-3AD203B41FA5}">
                      <a16:colId xmlns:a16="http://schemas.microsoft.com/office/drawing/2014/main" val="2885199613"/>
                    </a:ext>
                  </a:extLst>
                </a:gridCol>
                <a:gridCol w="885976">
                  <a:extLst>
                    <a:ext uri="{9D8B030D-6E8A-4147-A177-3AD203B41FA5}">
                      <a16:colId xmlns:a16="http://schemas.microsoft.com/office/drawing/2014/main" val="3902010534"/>
                    </a:ext>
                  </a:extLst>
                </a:gridCol>
                <a:gridCol w="1365977">
                  <a:extLst>
                    <a:ext uri="{9D8B030D-6E8A-4147-A177-3AD203B41FA5}">
                      <a16:colId xmlns:a16="http://schemas.microsoft.com/office/drawing/2014/main" val="922358865"/>
                    </a:ext>
                  </a:extLst>
                </a:gridCol>
                <a:gridCol w="1628664">
                  <a:extLst>
                    <a:ext uri="{9D8B030D-6E8A-4147-A177-3AD203B41FA5}">
                      <a16:colId xmlns:a16="http://schemas.microsoft.com/office/drawing/2014/main" val="3974589035"/>
                    </a:ext>
                  </a:extLst>
                </a:gridCol>
                <a:gridCol w="2348665">
                  <a:extLst>
                    <a:ext uri="{9D8B030D-6E8A-4147-A177-3AD203B41FA5}">
                      <a16:colId xmlns:a16="http://schemas.microsoft.com/office/drawing/2014/main" val="2971498662"/>
                    </a:ext>
                  </a:extLst>
                </a:gridCol>
              </a:tblGrid>
              <a:tr h="193375">
                <a:tc gridSpan="2"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b="1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Descrição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73D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3D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b="1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Fórmula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73D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3D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b="1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73D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3D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b="1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73D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3D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b="1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en-US" sz="1300" dirty="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73D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3D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b="1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Rácio Ideal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73D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3D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b="1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Legenda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53" marR="41753" marT="680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73D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3D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235645"/>
                  </a:ext>
                </a:extLst>
              </a:tr>
              <a:tr h="185111">
                <a:tc gridSpan="9"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b="1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Rácios Financeiros</a:t>
                      </a:r>
                      <a:endParaRPr lang="en-US" sz="1300" dirty="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73D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25507"/>
                  </a:ext>
                </a:extLst>
              </a:tr>
              <a:tr h="470711">
                <a:tc>
                  <a:txBody>
                    <a:bodyPr/>
                    <a:lstStyle/>
                    <a:p>
                      <a:pPr algn="just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Liquidez</a:t>
                      </a:r>
                      <a:r>
                        <a:rPr lang="pt-PT" sz="1300" baseline="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Corrente</a:t>
                      </a:r>
                      <a:endParaRPr lang="en-US" sz="1300" dirty="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AC/PC</a:t>
                      </a:r>
                      <a:endParaRPr lang="en-US" sz="1300" dirty="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  <a:tabLst>
                          <a:tab pos="1733550" algn="l"/>
                        </a:tabLst>
                      </a:pPr>
                      <a:r>
                        <a:rPr lang="pt-PT" sz="13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&gt;=60%</a:t>
                      </a:r>
                      <a:endParaRPr lang="en-US" sz="1300" dirty="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  <a:tabLst>
                          <a:tab pos="1733550" algn="l"/>
                        </a:tabLs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AC: Activo Corrente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  <a:tabLst>
                          <a:tab pos="1733550" algn="l"/>
                        </a:tabLs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PC: Passivo Corrente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53" marR="41753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464972"/>
                  </a:ext>
                </a:extLst>
              </a:tr>
              <a:tr h="378486">
                <a:tc>
                  <a:txBody>
                    <a:bodyPr/>
                    <a:lstStyle/>
                    <a:p>
                      <a:pPr algn="just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Endividamento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PT/AT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kern="12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30%&lt;X&gt;60%</a:t>
                      </a:r>
                      <a:endParaRPr lang="en-US" sz="1300" dirty="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PT: Passivo Total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AT: Activo Total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53" marR="41753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327196"/>
                  </a:ext>
                </a:extLst>
              </a:tr>
              <a:tr h="378486">
                <a:tc>
                  <a:txBody>
                    <a:bodyPr/>
                    <a:lstStyle/>
                    <a:p>
                      <a:pPr algn="just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Solvabilidade Total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CP/AT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kern="12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kern="12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35%&lt;X&gt;50%</a:t>
                      </a:r>
                      <a:endParaRPr lang="en-US" sz="1300" dirty="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CP: Capitais Próprios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53" marR="41753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7526615"/>
                  </a:ext>
                </a:extLst>
              </a:tr>
              <a:tr h="185111">
                <a:tc gridSpan="9"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endParaRPr lang="en-US" sz="1300" dirty="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969840"/>
                  </a:ext>
                </a:extLst>
              </a:tr>
              <a:tr h="378486">
                <a:tc gridSpan="3">
                  <a:txBody>
                    <a:bodyPr/>
                    <a:lstStyle/>
                    <a:p>
                      <a:pPr algn="just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Margem Operacional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RO/Vendas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11,15%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10,11%</a:t>
                      </a:r>
                      <a:endParaRPr lang="en-US" sz="1300" kern="1200" dirty="0">
                        <a:solidFill>
                          <a:srgbClr val="4E4484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&gt;0%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RO: Resultado Operacional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53" marR="41753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1844417"/>
                  </a:ext>
                </a:extLst>
              </a:tr>
              <a:tr h="378486">
                <a:tc gridSpan="3">
                  <a:txBody>
                    <a:bodyPr/>
                    <a:lstStyle/>
                    <a:p>
                      <a:pPr algn="just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Margem Financeira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RF/Vendas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-12,95%</a:t>
                      </a:r>
                      <a:endParaRPr lang="en-US" sz="1300" kern="1200" dirty="0">
                        <a:solidFill>
                          <a:srgbClr val="4E4484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&gt;0%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RF: Resultado Financeiro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53" marR="41753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2420353"/>
                  </a:ext>
                </a:extLst>
              </a:tr>
              <a:tr h="193375">
                <a:tc gridSpan="3">
                  <a:txBody>
                    <a:bodyPr/>
                    <a:lstStyle/>
                    <a:p>
                      <a:pPr algn="just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Margem Líquida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RL/Vendas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8,5%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-4,99%</a:t>
                      </a:r>
                      <a:endParaRPr lang="en-US" sz="1300" kern="1200" dirty="0">
                        <a:solidFill>
                          <a:srgbClr val="4E4484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53" marR="41753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858585"/>
                  </a:ext>
                </a:extLst>
              </a:tr>
              <a:tr h="378486">
                <a:tc gridSpan="3">
                  <a:txBody>
                    <a:bodyPr/>
                    <a:lstStyle/>
                    <a:p>
                      <a:pPr algn="just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Rendi. dos Activos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RL/AT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0,83%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&gt;0%</a:t>
                      </a:r>
                      <a:endParaRPr lang="en-US" sz="1300" kern="1200" dirty="0">
                        <a:solidFill>
                          <a:srgbClr val="4E4484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RL: Resultado Líquido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53" marR="41753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784713"/>
                  </a:ext>
                </a:extLst>
              </a:tr>
              <a:tr h="378486">
                <a:tc gridSpan="3">
                  <a:txBody>
                    <a:bodyPr/>
                    <a:lstStyle/>
                    <a:p>
                      <a:pPr algn="just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Rendi. dos Capitais Próprios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RL/CP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4%</a:t>
                      </a:r>
                      <a:endParaRPr lang="en-US" sz="1300" kern="1200" dirty="0">
                        <a:solidFill>
                          <a:srgbClr val="4E4484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4%</a:t>
                      </a:r>
                      <a:endParaRPr lang="en-US" sz="1300" kern="1200" dirty="0">
                        <a:solidFill>
                          <a:srgbClr val="4E4484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en-US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-3%</a:t>
                      </a: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&gt;0%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53" marR="41753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2742299"/>
                  </a:ext>
                </a:extLst>
              </a:tr>
              <a:tr h="563599">
                <a:tc gridSpan="3">
                  <a:txBody>
                    <a:bodyPr/>
                    <a:lstStyle/>
                    <a:p>
                      <a:pPr algn="just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Prazo Médio de Recebimentos (dias)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(Cln*365)/Venda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  <a:endParaRPr lang="en-US" sz="1300" kern="1200" dirty="0">
                        <a:solidFill>
                          <a:srgbClr val="4E4484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Cln: Clientes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53" marR="41753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D3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41542"/>
                  </a:ext>
                </a:extLst>
              </a:tr>
              <a:tr h="378486">
                <a:tc gridSpan="3">
                  <a:txBody>
                    <a:bodyPr/>
                    <a:lstStyle/>
                    <a:p>
                      <a:pPr algn="just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Prazo Médio de Pagamentos (dias)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(Forn/Compras)*365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315</a:t>
                      </a:r>
                      <a:endParaRPr lang="en-US" sz="1300" kern="1200" dirty="0">
                        <a:solidFill>
                          <a:srgbClr val="4E4484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en-US" sz="1300" dirty="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dirty="0" err="1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Forn</a:t>
                      </a:r>
                      <a:r>
                        <a:rPr lang="pt-PT" sz="13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Fornecedores</a:t>
                      </a:r>
                      <a:endParaRPr lang="en-US" sz="1300" dirty="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53" marR="41753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2389412"/>
                  </a:ext>
                </a:extLst>
              </a:tr>
              <a:tr h="563599">
                <a:tc gridSpan="3">
                  <a:txBody>
                    <a:bodyPr/>
                    <a:lstStyle/>
                    <a:p>
                      <a:pPr algn="just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Produtividade por Trabalhador (em milhões de MT)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Vendas/Nr. de Trabalhadores</a:t>
                      </a:r>
                      <a:endParaRPr lang="en-US" sz="130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8,82</a:t>
                      </a:r>
                      <a:endParaRPr lang="en-US" sz="1300" dirty="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6,69</a:t>
                      </a:r>
                      <a:endParaRPr lang="en-US" sz="1300" dirty="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en-US" sz="1300" kern="12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6,34</a:t>
                      </a:r>
                    </a:p>
                  </a:txBody>
                  <a:tcPr marL="6807" marR="6807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&gt;0,00</a:t>
                      </a:r>
                      <a:r>
                        <a:rPr lang="pt-PT" sz="1300" baseline="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MT</a:t>
                      </a:r>
                      <a:endParaRPr lang="en-US" sz="1300" dirty="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pt-PT" sz="1300" dirty="0">
                          <a:solidFill>
                            <a:srgbClr val="4E4484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 dirty="0">
                        <a:solidFill>
                          <a:srgbClr val="4E448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753" marR="41753" marT="68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75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1166173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4303</TotalTime>
  <Words>1556</Words>
  <Application>Microsoft Macintosh PowerPoint</Application>
  <PresentationFormat>Ecrã Panorâmico</PresentationFormat>
  <Paragraphs>262</Paragraphs>
  <Slides>15</Slides>
  <Notes>3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15</vt:i4>
      </vt:variant>
    </vt:vector>
  </HeadingPairs>
  <TitlesOfParts>
    <vt:vector size="26" baseType="lpstr">
      <vt:lpstr>MS Mincho</vt:lpstr>
      <vt:lpstr>Arial</vt:lpstr>
      <vt:lpstr>Bookman Old Style</vt:lpstr>
      <vt:lpstr>Calibri</vt:lpstr>
      <vt:lpstr>Calibri Light</vt:lpstr>
      <vt:lpstr>Candara</vt:lpstr>
      <vt:lpstr>Century Gothic</vt:lpstr>
      <vt:lpstr>Microsoft Sans Serif</vt:lpstr>
      <vt:lpstr>Times New Roman</vt:lpstr>
      <vt:lpstr>Wingdings</vt:lpstr>
      <vt:lpstr>Tema do Office</vt:lpstr>
      <vt:lpstr>SECTOR EMPRESARIAL DO ESTADO EM NÚMEROS 2020 - 2022</vt:lpstr>
      <vt:lpstr>Apresentação do PowerPoint</vt:lpstr>
      <vt:lpstr>1. introdução</vt:lpstr>
      <vt:lpstr>2. Conjuntura Macroeconómica</vt:lpstr>
      <vt:lpstr>3. Desempenho Económico-Financeiro</vt:lpstr>
      <vt:lpstr>3. Desempenho Económico-Financeiro</vt:lpstr>
      <vt:lpstr>3. Desempenho Económico-Financeiro</vt:lpstr>
      <vt:lpstr>3. Desempenho Económico-Financeiro</vt:lpstr>
      <vt:lpstr>3. Demonstrações Financeiras (ConT.)</vt:lpstr>
      <vt:lpstr>4. Contribuição para a Economia</vt:lpstr>
      <vt:lpstr>4. Contribuição para a Economia</vt:lpstr>
      <vt:lpstr>4. Contribuição para a Economia</vt:lpstr>
      <vt:lpstr>Apresentação do PowerPoint</vt:lpstr>
      <vt:lpstr>6. desafios</vt:lpstr>
      <vt:lpstr>Muito obrigado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E CONTAS CONSOLIDADAS DO SECTOR EMPRESARIAL DO ESTADO DE 2020</dc:title>
  <dc:creator>Ailton José</dc:creator>
  <cp:lastModifiedBy>Brian Chang</cp:lastModifiedBy>
  <cp:revision>339</cp:revision>
  <cp:lastPrinted>2024-04-26T06:37:52Z</cp:lastPrinted>
  <dcterms:created xsi:type="dcterms:W3CDTF">2022-12-01T08:07:08Z</dcterms:created>
  <dcterms:modified xsi:type="dcterms:W3CDTF">2025-05-22T10:12:11Z</dcterms:modified>
</cp:coreProperties>
</file>